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png" ContentType="image/png"/>
  <Override PartName="/ppt/media/image13.wmf" ContentType="image/x-wmf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wmf" ContentType="image/x-wmf"/>
  <Override PartName="/ppt/media/image12.png" ContentType="image/png"/>
  <Override PartName="/ppt/media/image14.png" ContentType="image/png"/>
  <Override PartName="/ppt/media/image15.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3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461392854326051"/>
          <c:y val="0.119035565118339"/>
          <c:w val="0.507808186765518"/>
          <c:h val="0.753702063029996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435ec5"/>
                </a:gs>
                <a:gs pos="100000">
                  <a:srgbClr val="2a3f92"/>
                </a:gs>
              </a:gsLst>
              <a:lin ang="5400000"/>
            </a:gradFill>
            <a:ln w="0">
              <a:noFill/>
            </a:ln>
          </c:spPr>
          <c:explosion val="0"/>
          <c:dPt>
            <c:idx val="0"/>
            <c:spPr>
              <a:gradFill>
                <a:gsLst>
                  <a:gs pos="0">
                    <a:srgbClr val="4256a9"/>
                  </a:gs>
                  <a:gs pos="100000">
                    <a:srgbClr val="253882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1"/>
            <c:spPr>
              <a:gradFill>
                <a:gsLst>
                  <a:gs pos="0">
                    <a:srgbClr val="47b0d5"/>
                  </a:gs>
                  <a:gs pos="100000">
                    <a:srgbClr val="2485a7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2"/>
            <c:spPr>
              <a:gradFill>
                <a:gsLst>
                  <a:gs pos="0">
                    <a:srgbClr val="8dcd3e"/>
                  </a:gs>
                  <a:gs pos="100000">
                    <a:srgbClr val="659925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3"/>
            <c:spPr>
              <a:gradFill>
                <a:gsLst>
                  <a:gs pos="0">
                    <a:srgbClr val="4ab295"/>
                  </a:gs>
                  <a:gs pos="100000">
                    <a:srgbClr val="2f846d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4"/>
            <c:spPr>
              <a:gradFill>
                <a:gsLst>
                  <a:gs pos="0">
                    <a:srgbClr val="d86c1b"/>
                  </a:gs>
                  <a:gs pos="100000">
                    <a:srgbClr val="ab4b02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5"/>
            <c:spPr>
              <a:gradFill>
                <a:gsLst>
                  <a:gs pos="0">
                    <a:srgbClr val="cb361e"/>
                  </a:gs>
                  <a:gs pos="100000">
                    <a:srgbClr val="a01b06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6"/>
            <c:spPr>
              <a:gradFill>
                <a:gsLst>
                  <a:gs pos="0">
                    <a:srgbClr val="8691d1"/>
                  </a:gs>
                  <a:gs pos="100000">
                    <a:srgbClr val="4656af"/>
                  </a:gs>
                </a:gsLst>
                <a:lin ang="5400000"/>
              </a:gradFill>
              <a:ln w="0">
                <a:noFill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7"/>
                <c:pt idx="0">
                  <c:v>налог на доходы физических лиц</c:v>
                </c:pt>
                <c:pt idx="1">
                  <c:v>единый с/х налог</c:v>
                </c:pt>
                <c:pt idx="2">
                  <c:v>налогна имущество физических лиц</c:v>
                </c:pt>
                <c:pt idx="3">
                  <c:v>земельный налог с организаций</c:v>
                </c:pt>
                <c:pt idx="4">
                  <c:v>земельный налог с физических лиц</c:v>
                </c:pt>
                <c:pt idx="5">
                  <c:v>доходы от использования имущества,находящегося в гос. и муницип.собственности</c:v>
                </c:pt>
                <c:pt idx="6">
                  <c:v>доходы от оказания платных услуги компенсации затрат государства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10.5</c:v>
                </c:pt>
                <c:pt idx="1">
                  <c:v>2.6</c:v>
                </c:pt>
                <c:pt idx="2">
                  <c:v>9.6</c:v>
                </c:pt>
                <c:pt idx="3">
                  <c:v>47.4</c:v>
                </c:pt>
                <c:pt idx="4">
                  <c:v>17.8</c:v>
                </c:pt>
                <c:pt idx="5">
                  <c:v>9.2</c:v>
                </c:pt>
                <c:pt idx="6">
                  <c:v>2.8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581274933037319"/>
          <c:y val="0.00185633382507429"/>
          <c:w val="0.395011543695927"/>
          <c:h val="0.99814360453456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800" spc="-1" strike="noStrike">
              <a:solidFill>
                <a:srgbClr val="000000"/>
              </a:solidFill>
              <a:latin typeface="Trebuchet M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461392854326051"/>
          <c:y val="0.119035565118339"/>
          <c:w val="0.507808186765518"/>
          <c:h val="0.753702063029996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435ec5"/>
                </a:gs>
                <a:gs pos="100000">
                  <a:srgbClr val="2a3f92"/>
                </a:gs>
              </a:gsLst>
              <a:lin ang="5400000"/>
            </a:gradFill>
            <a:ln w="0">
              <a:noFill/>
            </a:ln>
          </c:spPr>
          <c:explosion val="0"/>
          <c:dPt>
            <c:idx val="0"/>
            <c:spPr>
              <a:gradFill>
                <a:gsLst>
                  <a:gs pos="0">
                    <a:srgbClr val="4256a9"/>
                  </a:gs>
                  <a:gs pos="100000">
                    <a:srgbClr val="253882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1"/>
            <c:spPr>
              <a:gradFill>
                <a:gsLst>
                  <a:gs pos="0">
                    <a:srgbClr val="47b0d5"/>
                  </a:gs>
                  <a:gs pos="100000">
                    <a:srgbClr val="2485a7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2"/>
            <c:spPr>
              <a:gradFill>
                <a:gsLst>
                  <a:gs pos="0">
                    <a:srgbClr val="8dcd3e"/>
                  </a:gs>
                  <a:gs pos="100000">
                    <a:srgbClr val="659925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3"/>
            <c:spPr>
              <a:gradFill>
                <a:gsLst>
                  <a:gs pos="0">
                    <a:srgbClr val="4ab295"/>
                  </a:gs>
                  <a:gs pos="100000">
                    <a:srgbClr val="2f846d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4"/>
            <c:spPr>
              <a:gradFill>
                <a:gsLst>
                  <a:gs pos="0">
                    <a:srgbClr val="d86c1b"/>
                  </a:gs>
                  <a:gs pos="100000">
                    <a:srgbClr val="ab4b02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5"/>
            <c:spPr>
              <a:gradFill>
                <a:gsLst>
                  <a:gs pos="0">
                    <a:srgbClr val="cb361e"/>
                  </a:gs>
                  <a:gs pos="100000">
                    <a:srgbClr val="a01b06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6"/>
            <c:spPr>
              <a:gradFill>
                <a:gsLst>
                  <a:gs pos="0">
                    <a:srgbClr val="8691d1"/>
                  </a:gs>
                  <a:gs pos="100000">
                    <a:srgbClr val="4656af"/>
                  </a:gs>
                </a:gsLst>
                <a:lin ang="5400000"/>
              </a:gradFill>
              <a:ln w="0">
                <a:noFill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7"/>
                <c:pt idx="0">
                  <c:v>налог на доходы физических лиц</c:v>
                </c:pt>
                <c:pt idx="1">
                  <c:v>единый с/х налог</c:v>
                </c:pt>
                <c:pt idx="2">
                  <c:v>налогна имущество физических лиц</c:v>
                </c:pt>
                <c:pt idx="3">
                  <c:v>земельный налог с организаций</c:v>
                </c:pt>
                <c:pt idx="4">
                  <c:v>земельный налог с физических лиц</c:v>
                </c:pt>
                <c:pt idx="5">
                  <c:v>доходы от использования имущества,находящегося в гос. и муницип.собственности</c:v>
                </c:pt>
                <c:pt idx="6">
                  <c:v>доходы от оказания платных услуги компенсации затрат государства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10.9</c:v>
                </c:pt>
                <c:pt idx="1">
                  <c:v>2.7</c:v>
                </c:pt>
                <c:pt idx="2">
                  <c:v>9.5</c:v>
                </c:pt>
                <c:pt idx="3">
                  <c:v>47.1</c:v>
                </c:pt>
                <c:pt idx="4">
                  <c:v>17.8</c:v>
                </c:pt>
                <c:pt idx="5">
                  <c:v>9.2</c:v>
                </c:pt>
                <c:pt idx="6">
                  <c:v>2.8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581274933037319"/>
          <c:y val="0.00185633382507429"/>
          <c:w val="0.395011543695927"/>
          <c:h val="0.99814360453456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800" spc="-1" strike="noStrike">
              <a:solidFill>
                <a:srgbClr val="000000"/>
              </a:solidFill>
              <a:latin typeface="Trebuchet M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461392854326051"/>
          <c:y val="0.119035565118339"/>
          <c:w val="0.507808186765518"/>
          <c:h val="0.753702063029996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435ec5"/>
                </a:gs>
                <a:gs pos="100000">
                  <a:srgbClr val="2a3f92"/>
                </a:gs>
              </a:gsLst>
              <a:lin ang="5400000"/>
            </a:gradFill>
            <a:ln w="0">
              <a:noFill/>
            </a:ln>
          </c:spPr>
          <c:explosion val="3"/>
          <c:dPt>
            <c:idx val="0"/>
            <c:explosion val="3"/>
            <c:spPr>
              <a:gradFill>
                <a:gsLst>
                  <a:gs pos="0">
                    <a:srgbClr val="4256a9"/>
                  </a:gs>
                  <a:gs pos="100000">
                    <a:srgbClr val="253882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1"/>
            <c:explosion val="3"/>
            <c:spPr>
              <a:gradFill>
                <a:gsLst>
                  <a:gs pos="0">
                    <a:srgbClr val="47b0d5"/>
                  </a:gs>
                  <a:gs pos="100000">
                    <a:srgbClr val="2485a7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2"/>
            <c:explosion val="3"/>
            <c:spPr>
              <a:gradFill>
                <a:gsLst>
                  <a:gs pos="0">
                    <a:srgbClr val="8dcd3e"/>
                  </a:gs>
                  <a:gs pos="100000">
                    <a:srgbClr val="659925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3"/>
            <c:explosion val="3"/>
            <c:spPr>
              <a:gradFill>
                <a:gsLst>
                  <a:gs pos="0">
                    <a:srgbClr val="4ab295"/>
                  </a:gs>
                  <a:gs pos="100000">
                    <a:srgbClr val="2f846d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4"/>
            <c:explosion val="3"/>
            <c:spPr>
              <a:gradFill>
                <a:gsLst>
                  <a:gs pos="0">
                    <a:srgbClr val="d86c1b"/>
                  </a:gs>
                  <a:gs pos="100000">
                    <a:srgbClr val="ab4b02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5"/>
            <c:explosion val="3"/>
            <c:spPr>
              <a:gradFill>
                <a:gsLst>
                  <a:gs pos="0">
                    <a:srgbClr val="cb361e"/>
                  </a:gs>
                  <a:gs pos="100000">
                    <a:srgbClr val="a01b06"/>
                  </a:gs>
                </a:gsLst>
                <a:lin ang="5400000"/>
              </a:gradFill>
              <a:ln w="0">
                <a:noFill/>
              </a:ln>
            </c:spPr>
          </c:dPt>
          <c:dPt>
            <c:idx val="6"/>
            <c:explosion val="3"/>
            <c:spPr>
              <a:gradFill>
                <a:gsLst>
                  <a:gs pos="0">
                    <a:srgbClr val="8691d1"/>
                  </a:gs>
                  <a:gs pos="100000">
                    <a:srgbClr val="4656af"/>
                  </a:gs>
                </a:gsLst>
                <a:lin ang="5400000"/>
              </a:gradFill>
              <a:ln w="0">
                <a:noFill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7"/>
                <c:pt idx="0">
                  <c:v>налог на доходы физических лиц</c:v>
                </c:pt>
                <c:pt idx="1">
                  <c:v>единый с/х налог</c:v>
                </c:pt>
                <c:pt idx="2">
                  <c:v>налогна имущество физических лиц</c:v>
                </c:pt>
                <c:pt idx="3">
                  <c:v>земельный налог с организаций</c:v>
                </c:pt>
                <c:pt idx="4">
                  <c:v>земельный налог с физических лиц</c:v>
                </c:pt>
                <c:pt idx="5">
                  <c:v>доходы от использования имущества,находящегося в гос. и муницип.собственности</c:v>
                </c:pt>
                <c:pt idx="6">
                  <c:v>доходы от оказания платных услуги компенсации затрат государства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11.1</c:v>
                </c:pt>
                <c:pt idx="1">
                  <c:v>2.8</c:v>
                </c:pt>
                <c:pt idx="2">
                  <c:v>9.5</c:v>
                </c:pt>
                <c:pt idx="3">
                  <c:v>46.8</c:v>
                </c:pt>
                <c:pt idx="4">
                  <c:v>17.6</c:v>
                </c:pt>
                <c:pt idx="5">
                  <c:v>9.1</c:v>
                </c:pt>
                <c:pt idx="6">
                  <c:v>2.8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581274933037319"/>
          <c:y val="0.00185633382507429"/>
          <c:w val="0.395011543695927"/>
          <c:h val="0.99814360453456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800" spc="-1" strike="noStrike">
              <a:solidFill>
                <a:srgbClr val="000000"/>
              </a:solidFill>
              <a:latin typeface="Trebuchet M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Trebuchet MS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0626548-DEE0-45F9-A092-E9D146A93B2D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59" name="Номер слайда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47C2BFA-5485-4E87-A69D-C5A32FE21F0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62" name="Номер слайда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6A2CBEB-37BE-4F43-9628-33612786A49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30696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547128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114300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30696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547128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1793160" y="4372200"/>
            <a:ext cx="65120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30696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47128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114300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330696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547128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1793160" y="4372200"/>
            <a:ext cx="65120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>
            <a:fillToRect l="50000" t="25000" r="50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6" hidden="1"/>
          <p:cNvSpPr/>
          <p:nvPr/>
        </p:nvSpPr>
        <p:spPr>
          <a:xfrm>
            <a:off x="0" y="5105520"/>
            <a:ext cx="9143640" cy="1752120"/>
          </a:xfrm>
          <a:prstGeom prst="rect">
            <a:avLst/>
          </a:prstGeom>
          <a:gradFill rotWithShape="0">
            <a:gsLst>
              <a:gs pos="0">
                <a:srgbClr val="ffffff">
                  <a:alpha val="91372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Rectangle 7" hidden="1"/>
          <p:cNvSpPr/>
          <p:nvPr/>
        </p:nvSpPr>
        <p:spPr>
          <a:xfrm>
            <a:off x="0" y="0"/>
            <a:ext cx="9143640" cy="5105160"/>
          </a:xfrm>
          <a:prstGeom prst="rect">
            <a:avLst/>
          </a:prstGeom>
          <a:gradFill rotWithShape="0">
            <a:gsLst>
              <a:gs pos="0">
                <a:srgbClr val="ffffff">
                  <a:alpha val="89019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tangle 8" hidden="1"/>
          <p:cNvSpPr/>
          <p:nvPr/>
        </p:nvSpPr>
        <p:spPr>
          <a:xfrm>
            <a:off x="0" y="3768480"/>
            <a:ext cx="9143640" cy="2285640"/>
          </a:xfrm>
          <a:prstGeom prst="rect">
            <a:avLst/>
          </a:prstGeom>
          <a:gradFill rotWithShape="0">
            <a:gsLst>
              <a:gs pos="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Oval 9" hidden="1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Rectangle 10"/>
          <p:cNvSpPr/>
          <p:nvPr/>
        </p:nvSpPr>
        <p:spPr>
          <a:xfrm>
            <a:off x="0" y="3866760"/>
            <a:ext cx="9143640" cy="2990880"/>
          </a:xfrm>
          <a:prstGeom prst="rect">
            <a:avLst/>
          </a:prstGeom>
          <a:gradFill rotWithShape="0">
            <a:gsLst>
              <a:gs pos="0">
                <a:srgbClr val="ffffff">
                  <a:alpha val="91372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Rectangle 11"/>
          <p:cNvSpPr/>
          <p:nvPr/>
        </p:nvSpPr>
        <p:spPr>
          <a:xfrm>
            <a:off x="0" y="0"/>
            <a:ext cx="9143640" cy="3866400"/>
          </a:xfrm>
          <a:prstGeom prst="rect">
            <a:avLst/>
          </a:prstGeom>
          <a:gradFill rotWithShape="0">
            <a:gsLst>
              <a:gs pos="0">
                <a:srgbClr val="ffffff">
                  <a:alpha val="89019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Rectangle 12"/>
          <p:cNvSpPr/>
          <p:nvPr/>
        </p:nvSpPr>
        <p:spPr>
          <a:xfrm>
            <a:off x="0" y="2652480"/>
            <a:ext cx="9143640" cy="2285640"/>
          </a:xfrm>
          <a:prstGeom prst="rect">
            <a:avLst/>
          </a:prstGeom>
          <a:gradFill rotWithShape="0">
            <a:gsLst>
              <a:gs pos="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Oval 13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PlaceHolder 1"/>
          <p:cNvSpPr>
            <a:spLocks noGrp="1"/>
          </p:cNvSpPr>
          <p:nvPr>
            <p:ph type="dt"/>
          </p:nvPr>
        </p:nvSpPr>
        <p:spPr>
          <a:xfrm>
            <a:off x="6172200" y="6172200"/>
            <a:ext cx="25142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C420FA7-6AD6-425D-9D46-45FC015737FF}" type="datetime">
              <a:rPr b="1" lang="ru-RU" sz="1100" spc="-1" strike="noStrike">
                <a:solidFill>
                  <a:srgbClr val="808080"/>
                </a:solidFill>
                <a:latin typeface="Trebuchet MS"/>
              </a:rPr>
              <a:t>7.3.23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ftr"/>
          </p:nvPr>
        </p:nvSpPr>
        <p:spPr>
          <a:xfrm>
            <a:off x="457200" y="6172200"/>
            <a:ext cx="33523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sldNum"/>
          </p:nvPr>
        </p:nvSpPr>
        <p:spPr>
          <a:xfrm>
            <a:off x="3809880" y="6172200"/>
            <a:ext cx="18284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1B1213B6-02C5-4355-AB93-6227D11817C8}" type="slidenum">
              <a:rPr b="1" lang="ru-RU" sz="1200" spc="-1" strike="noStrike">
                <a:solidFill>
                  <a:srgbClr val="808080"/>
                </a:solidFill>
                <a:latin typeface="Trebuchet M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title"/>
          </p:nvPr>
        </p:nvSpPr>
        <p:spPr>
          <a:xfrm>
            <a:off x="817560" y="3132360"/>
            <a:ext cx="7175160" cy="1792800"/>
          </a:xfrm>
          <a:prstGeom prst="rect">
            <a:avLst/>
          </a:prstGeom>
        </p:spPr>
        <p:txBody>
          <a:bodyPr>
            <a:noAutofit/>
          </a:bodyPr>
          <a:p>
            <a:pPr marL="640080" indent="-456840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b="1" lang="ru-RU" sz="5400" spc="-1" strike="noStrike">
                <a:solidFill>
                  <a:srgbClr val="404040"/>
                </a:solidFill>
                <a:latin typeface="Trebuchet MS"/>
              </a:rPr>
              <a:t>Образец заголовка</a:t>
            </a:r>
            <a:endParaRPr b="0" lang="ru-RU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  <a:endParaRPr b="0" lang="ru-RU" sz="16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>
            <a:fillToRect l="50000" t="25000" r="50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6"/>
          <p:cNvSpPr/>
          <p:nvPr/>
        </p:nvSpPr>
        <p:spPr>
          <a:xfrm>
            <a:off x="0" y="5105520"/>
            <a:ext cx="9143640" cy="1752120"/>
          </a:xfrm>
          <a:prstGeom prst="rect">
            <a:avLst/>
          </a:prstGeom>
          <a:gradFill rotWithShape="0">
            <a:gsLst>
              <a:gs pos="0">
                <a:srgbClr val="ffffff">
                  <a:alpha val="91372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Rectangle 7"/>
          <p:cNvSpPr/>
          <p:nvPr/>
        </p:nvSpPr>
        <p:spPr>
          <a:xfrm>
            <a:off x="0" y="0"/>
            <a:ext cx="9143640" cy="5105160"/>
          </a:xfrm>
          <a:prstGeom prst="rect">
            <a:avLst/>
          </a:prstGeom>
          <a:gradFill rotWithShape="0">
            <a:gsLst>
              <a:gs pos="0">
                <a:srgbClr val="ffffff">
                  <a:alpha val="89019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Rectangle 8"/>
          <p:cNvSpPr/>
          <p:nvPr/>
        </p:nvSpPr>
        <p:spPr>
          <a:xfrm>
            <a:off x="0" y="3768480"/>
            <a:ext cx="9143640" cy="2285640"/>
          </a:xfrm>
          <a:prstGeom prst="rect">
            <a:avLst/>
          </a:prstGeom>
          <a:gradFill rotWithShape="0">
            <a:gsLst>
              <a:gs pos="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Oval 9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PlaceHolder 1"/>
          <p:cNvSpPr>
            <a:spLocks noGrp="1"/>
          </p:cNvSpPr>
          <p:nvPr>
            <p:ph type="dt"/>
          </p:nvPr>
        </p:nvSpPr>
        <p:spPr>
          <a:xfrm>
            <a:off x="6172200" y="6172200"/>
            <a:ext cx="25142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2C8F11A-463E-4712-8AB2-52C8E62D0613}" type="datetime">
              <a:rPr b="1" lang="ru-RU" sz="1100" spc="-1" strike="noStrike">
                <a:solidFill>
                  <a:srgbClr val="808080"/>
                </a:solidFill>
                <a:latin typeface="Trebuchet MS"/>
              </a:rPr>
              <a:t>7.3.23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ftr"/>
          </p:nvPr>
        </p:nvSpPr>
        <p:spPr>
          <a:xfrm>
            <a:off x="457200" y="6172200"/>
            <a:ext cx="33523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sldNum"/>
          </p:nvPr>
        </p:nvSpPr>
        <p:spPr>
          <a:xfrm>
            <a:off x="3809880" y="6172200"/>
            <a:ext cx="18284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73B9765E-077D-4141-A1F5-FD5488B55113}" type="slidenum">
              <a:rPr b="1" lang="ru-RU" sz="1200" spc="-1" strike="noStrike">
                <a:solidFill>
                  <a:srgbClr val="808080"/>
                </a:solidFill>
                <a:latin typeface="Trebuchet M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>
            <a:noAutofit/>
          </a:bodyPr>
          <a:p>
            <a:pPr marL="320040" indent="-31968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b="1" lang="ru-RU" sz="4600" spc="-1" strike="noStrike">
                <a:solidFill>
                  <a:srgbClr val="404040"/>
                </a:solidFill>
                <a:latin typeface="Trebuchet MS"/>
              </a:rPr>
              <a:t>Образец заголовка</a:t>
            </a:r>
            <a:endParaRPr b="0" lang="ru-RU" sz="4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>
            <a:noAutofit/>
          </a:bodyPr>
          <a:p>
            <a:pPr marL="228600" indent="-1825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  <a:p>
            <a:pPr lvl="1" marL="548640" indent="-182520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2" marL="822960" indent="-182520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3" marL="1097280" indent="-18252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1600" spc="-1" strike="noStrike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b="0" lang="ru-RU" sz="1600" spc="-1" strike="noStrike">
              <a:solidFill>
                <a:srgbClr val="404040"/>
              </a:solidFill>
              <a:latin typeface="Trebuchet MS"/>
            </a:endParaRPr>
          </a:p>
          <a:p>
            <a:pPr lvl="4" marL="1389960" indent="-182520">
              <a:lnSpc>
                <a:spcPct val="100000"/>
              </a:lnSpc>
              <a:spcBef>
                <a:spcPts val="281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Пятый уровень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wmf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wmf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6" descr=""/>
          <p:cNvPicPr/>
          <p:nvPr/>
        </p:nvPicPr>
        <p:blipFill>
          <a:blip r:embed="rId1"/>
          <a:stretch/>
        </p:blipFill>
        <p:spPr>
          <a:xfrm>
            <a:off x="27720" y="1656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01" name="Подзаголовок 1"/>
          <p:cNvSpPr txBox="1"/>
          <p:nvPr/>
        </p:nvSpPr>
        <p:spPr>
          <a:xfrm>
            <a:off x="323640" y="404640"/>
            <a:ext cx="8496720" cy="60930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  <a:spcAft>
                <a:spcPts val="300"/>
              </a:spcAft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300"/>
              </a:spcAft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  <a:spcAft>
                <a:spcPts val="300"/>
              </a:spcAft>
              <a:tabLst>
                <a:tab algn="l" pos="0"/>
              </a:tabLst>
            </a:pPr>
            <a:r>
              <a:rPr b="1" i="1" lang="ru-RU" sz="3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3600" spc="-1" strike="noStrike">
                <a:solidFill>
                  <a:srgbClr val="000000"/>
                </a:solidFill>
                <a:latin typeface="Times New Roman"/>
              </a:rPr>
              <a:t>муниципального образования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300"/>
              </a:spcAft>
              <a:tabLst>
                <a:tab algn="l" pos="0"/>
              </a:tabLst>
            </a:pP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300"/>
              </a:spcAft>
              <a:tabLst>
                <a:tab algn="l" pos="0"/>
              </a:tabLst>
            </a:pP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300"/>
              </a:spcAft>
              <a:tabLst>
                <a:tab algn="l" pos="0"/>
              </a:tabLst>
            </a:pPr>
            <a:r>
              <a:rPr b="1" i="1" lang="ru-RU" sz="3200" spc="-1" strike="noStrike">
                <a:solidFill>
                  <a:srgbClr val="000000"/>
                </a:solidFill>
                <a:latin typeface="Times New Roman"/>
              </a:rPr>
              <a:t>Льговского района Курской области 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300"/>
              </a:spcAft>
              <a:tabLst>
                <a:tab algn="l" pos="0"/>
              </a:tabLst>
            </a:pPr>
            <a:r>
              <a:rPr b="1" i="1" lang="ru-RU" sz="3200" spc="-1" strike="noStrike">
                <a:solidFill>
                  <a:srgbClr val="000000"/>
                </a:solidFill>
                <a:latin typeface="Times New Roman"/>
              </a:rPr>
              <a:t>на 2022 год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300"/>
              </a:spcAft>
              <a:tabLst>
                <a:tab algn="l" pos="0"/>
              </a:tabLst>
            </a:pPr>
            <a:r>
              <a:rPr b="1" i="1" lang="ru-RU" sz="3200" spc="-1" strike="noStrike">
                <a:solidFill>
                  <a:srgbClr val="000000"/>
                </a:solidFill>
                <a:latin typeface="Times New Roman"/>
              </a:rPr>
              <a:t>и на плановый период 2023-2024 г.г.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2" name="Прямоугольник 4"/>
          <p:cNvSpPr/>
          <p:nvPr/>
        </p:nvSpPr>
        <p:spPr>
          <a:xfrm>
            <a:off x="1179360" y="650160"/>
            <a:ext cx="683460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212745"/>
                </a:solidFill>
                <a:latin typeface="Times New Roman"/>
              </a:rPr>
              <a:t>Бюджет для граждан 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103" name="Прямоугольник 5"/>
          <p:cNvSpPr/>
          <p:nvPr/>
        </p:nvSpPr>
        <p:spPr>
          <a:xfrm>
            <a:off x="0" y="2781000"/>
            <a:ext cx="889200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</a:pPr>
            <a:r>
              <a:rPr b="1" i="1" lang="ru-RU" sz="4000" spc="-1" strike="noStrike" cap="all">
                <a:solidFill>
                  <a:srgbClr val="c00000"/>
                </a:solidFill>
                <a:latin typeface="Times New Roman"/>
              </a:rPr>
              <a:t>«Селекционный сельсовет»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Заголовок 1"/>
          <p:cNvSpPr txBox="1"/>
          <p:nvPr/>
        </p:nvSpPr>
        <p:spPr>
          <a:xfrm>
            <a:off x="1187640" y="260640"/>
            <a:ext cx="6552360" cy="7776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2060"/>
                </a:solidFill>
                <a:latin typeface="TruthCYR Medium"/>
              </a:rPr>
              <a:t>Структура налоговых и неналоговых доходов в 2023 году</a:t>
            </a:r>
            <a:endParaRPr b="0" lang="ru-RU" sz="2400" spc="-1" strike="noStrike">
              <a:solidFill>
                <a:srgbClr val="000000"/>
              </a:solidFill>
              <a:latin typeface="Trebuchet MS"/>
            </a:endParaRPr>
          </a:p>
        </p:txBody>
      </p:sp>
      <p:graphicFrame>
        <p:nvGraphicFramePr>
          <p:cNvPr id="136" name="Объект 3"/>
          <p:cNvGraphicFramePr/>
          <p:nvPr/>
        </p:nvGraphicFramePr>
        <p:xfrm>
          <a:off x="-108360" y="1169280"/>
          <a:ext cx="9128520" cy="568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"/>
          <p:cNvPicPr/>
          <p:nvPr/>
        </p:nvPicPr>
        <p:blipFill>
          <a:blip r:embed="rId1"/>
          <a:stretch/>
        </p:blipFill>
        <p:spPr>
          <a:xfrm>
            <a:off x="41400" y="1980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38" name="Заголовок 1"/>
          <p:cNvSpPr txBox="1"/>
          <p:nvPr/>
        </p:nvSpPr>
        <p:spPr>
          <a:xfrm>
            <a:off x="14760" y="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191d34"/>
                </a:solidFill>
                <a:latin typeface="Trebuchet MS"/>
              </a:rPr>
              <a:t>Доходы бюджета муниципального образования </a:t>
            </a:r>
            <a:r>
              <a:rPr b="1" lang="ru-RU" sz="2800" spc="-1" strike="noStrike">
                <a:solidFill>
                  <a:srgbClr val="c00000"/>
                </a:solidFill>
                <a:latin typeface="Trebuchet MS"/>
              </a:rPr>
              <a:t>«Селекционный сельсовет» </a:t>
            </a:r>
            <a:r>
              <a:rPr b="1" lang="ru-RU" sz="2800" spc="-1" strike="noStrike">
                <a:solidFill>
                  <a:srgbClr val="191d34"/>
                </a:solidFill>
                <a:latin typeface="Trebuchet MS"/>
              </a:rPr>
              <a:t>на 2024 год</a:t>
            </a:r>
            <a:endParaRPr b="0" lang="ru-RU" sz="2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9" name="Прямоугольник 5"/>
          <p:cNvSpPr/>
          <p:nvPr/>
        </p:nvSpPr>
        <p:spPr>
          <a:xfrm>
            <a:off x="3068280" y="1446840"/>
            <a:ext cx="344772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rebuchet MS"/>
              </a:rPr>
              <a:t>Доходы </a:t>
            </a:r>
            <a:r>
              <a:rPr b="1" lang="ru-RU" sz="2400" spc="-1" strike="noStrike">
                <a:solidFill>
                  <a:srgbClr val="c00000"/>
                </a:solidFill>
                <a:latin typeface="Trebuchet MS"/>
              </a:rPr>
              <a:t>(всего)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3403,7тыс.руб</a:t>
            </a:r>
            <a:r>
              <a:rPr b="1" lang="ru-RU" sz="1800" spc="-1" strike="noStrike">
                <a:solidFill>
                  <a:srgbClr val="000000"/>
                </a:solidFill>
                <a:latin typeface="Trebuchet M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0" name="Прямоугольник 6"/>
          <p:cNvSpPr/>
          <p:nvPr/>
        </p:nvSpPr>
        <p:spPr>
          <a:xfrm>
            <a:off x="395640" y="321012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Налоговые доходы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2132,7 тыс.руб.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1" name="Прямоугольник 7"/>
          <p:cNvSpPr/>
          <p:nvPr/>
        </p:nvSpPr>
        <p:spPr>
          <a:xfrm>
            <a:off x="5686200" y="322524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Неналоговые доходы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287,8 тыс.руб.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2" name="Прямоугольник 8"/>
          <p:cNvSpPr/>
          <p:nvPr/>
        </p:nvSpPr>
        <p:spPr>
          <a:xfrm>
            <a:off x="3068280" y="472500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Безвозмездные</a:t>
            </a: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поступления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983,2 тыс.руб.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Заголовок 1"/>
          <p:cNvSpPr txBox="1"/>
          <p:nvPr/>
        </p:nvSpPr>
        <p:spPr>
          <a:xfrm>
            <a:off x="1187640" y="260640"/>
            <a:ext cx="6552360" cy="7776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2060"/>
                </a:solidFill>
                <a:latin typeface="TruthCYR Medium"/>
              </a:rPr>
              <a:t>Структура налоговых и неналоговых доходов в 2024 году</a:t>
            </a:r>
            <a:endParaRPr b="0" lang="ru-RU" sz="2400" spc="-1" strike="noStrike">
              <a:solidFill>
                <a:srgbClr val="000000"/>
              </a:solidFill>
              <a:latin typeface="Trebuchet MS"/>
            </a:endParaRPr>
          </a:p>
        </p:txBody>
      </p:sp>
      <p:graphicFrame>
        <p:nvGraphicFramePr>
          <p:cNvPr id="144" name="Объект 3"/>
          <p:cNvGraphicFramePr/>
          <p:nvPr/>
        </p:nvGraphicFramePr>
        <p:xfrm>
          <a:off x="-33480" y="1169280"/>
          <a:ext cx="9128520" cy="568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46" name="Заголовок 1"/>
          <p:cNvSpPr txBox="1"/>
          <p:nvPr/>
        </p:nvSpPr>
        <p:spPr>
          <a:xfrm>
            <a:off x="107640" y="0"/>
            <a:ext cx="8784720" cy="18000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404040"/>
                </a:solidFill>
                <a:latin typeface="Trebuchet MS"/>
              </a:rPr>
              <a:t>Расходы бюджета муниципального образования</a:t>
            </a:r>
            <a:br/>
            <a:r>
              <a:rPr b="1" lang="ru-RU" sz="2400" spc="-1" strike="noStrike">
                <a:solidFill>
                  <a:srgbClr val="c00000"/>
                </a:solidFill>
                <a:latin typeface="Trebuchet MS"/>
              </a:rPr>
              <a:t>«Селекционный сельсовет» </a:t>
            </a:r>
            <a:r>
              <a:rPr b="1" lang="ru-RU" sz="2400" spc="-1" strike="noStrike">
                <a:solidFill>
                  <a:srgbClr val="404040"/>
                </a:solidFill>
                <a:latin typeface="Trebuchet MS"/>
              </a:rPr>
              <a:t>Льговского района Курской области на 2022 г. и на плановый период</a:t>
            </a:r>
            <a:br/>
            <a:r>
              <a:rPr b="1" lang="ru-RU" sz="2400" spc="-1" strike="noStrike">
                <a:solidFill>
                  <a:srgbClr val="404040"/>
                </a:solidFill>
                <a:latin typeface="Trebuchet MS"/>
              </a:rPr>
              <a:t> 2023 и 2024 г.г. (тыс.руб.)</a:t>
            </a:r>
            <a:endParaRPr b="0" lang="ru-RU" sz="2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25560" y="1714680"/>
            <a:ext cx="9118440" cy="513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49" name="Заголовок 1"/>
          <p:cNvSpPr txBox="1"/>
          <p:nvPr/>
        </p:nvSpPr>
        <p:spPr>
          <a:xfrm>
            <a:off x="-22680" y="0"/>
            <a:ext cx="9143640" cy="19166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191d34"/>
                </a:solidFill>
                <a:latin typeface="Trebuchet MS"/>
              </a:rPr>
              <a:t>Расходы на общегосударственные вопросы</a:t>
            </a:r>
            <a:br/>
            <a:r>
              <a:rPr b="1" lang="ru-RU" sz="2400" spc="-1" strike="noStrike">
                <a:solidFill>
                  <a:srgbClr val="c00000"/>
                </a:solidFill>
                <a:latin typeface="Trebuchet MS"/>
              </a:rPr>
              <a:t>«Селекционный сельсовет» </a:t>
            </a:r>
            <a:br/>
            <a:r>
              <a:rPr b="1" lang="ru-RU" sz="2400" spc="-1" strike="noStrike">
                <a:solidFill>
                  <a:srgbClr val="191d34"/>
                </a:solidFill>
                <a:latin typeface="Trebuchet MS"/>
              </a:rPr>
              <a:t>Льговского района Курской области</a:t>
            </a:r>
            <a:br/>
            <a:r>
              <a:rPr b="1" lang="ru-RU" sz="2400" spc="-1" strike="noStrike">
                <a:solidFill>
                  <a:srgbClr val="191d34"/>
                </a:solidFill>
                <a:latin typeface="Trebuchet MS"/>
              </a:rPr>
              <a:t> на2022 г. и на плановый период</a:t>
            </a:r>
            <a:br/>
            <a:r>
              <a:rPr b="1" lang="ru-RU" sz="2400" spc="-1" strike="noStrike">
                <a:solidFill>
                  <a:srgbClr val="191d34"/>
                </a:solidFill>
                <a:latin typeface="Trebuchet MS"/>
              </a:rPr>
              <a:t> 2023 и 2024 г.г. (тыс.руб.)</a:t>
            </a:r>
            <a:br/>
            <a:endParaRPr b="0" lang="ru-RU" sz="2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360" y="2120760"/>
            <a:ext cx="9118440" cy="472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-53640" y="-1080"/>
            <a:ext cx="9207360" cy="6905520"/>
          </a:xfrm>
          <a:prstGeom prst="rect">
            <a:avLst/>
          </a:prstGeom>
          <a:ln w="0">
            <a:noFill/>
          </a:ln>
        </p:spPr>
      </p:pic>
      <p:sp>
        <p:nvSpPr>
          <p:cNvPr id="152" name="Заголовок 17"/>
          <p:cNvSpPr txBox="1"/>
          <p:nvPr/>
        </p:nvSpPr>
        <p:spPr>
          <a:xfrm>
            <a:off x="698760" y="260640"/>
            <a:ext cx="7812000" cy="997560"/>
          </a:xfrm>
          <a:prstGeom prst="rect">
            <a:avLst/>
          </a:prstGeom>
          <a:noFill/>
          <a:ln w="0">
            <a:solidFill>
              <a:srgbClr val="568d11"/>
            </a:solidFill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21306a"/>
                </a:solidFill>
                <a:latin typeface="Trebuchet MS"/>
              </a:rPr>
              <a:t>Контактная информация</a:t>
            </a:r>
            <a:endParaRPr b="0" lang="ru-RU" sz="40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3" name="Прямоугольник 18"/>
          <p:cNvSpPr/>
          <p:nvPr/>
        </p:nvSpPr>
        <p:spPr>
          <a:xfrm>
            <a:off x="683640" y="1998000"/>
            <a:ext cx="7920360" cy="265068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212745">
                <a:lumMod val="75000"/>
              </a:srgbClr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Администрация Селекционного сельсовета Льговского района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Адрес: 307720,Курская область, Льговский район, п.Селекционный,ул.Центральная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Тел.(847140)93-2-98,факс (8471480)93-2-98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Е-mail:selekcion46@mail.ru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Ссылка в Итнернете:http://selekc.rkursk.ru/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4" name="Прямоугольник 19"/>
          <p:cNvSpPr/>
          <p:nvPr/>
        </p:nvSpPr>
        <p:spPr>
          <a:xfrm>
            <a:off x="1681560" y="4919040"/>
            <a:ext cx="592488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21306a"/>
                </a:solidFill>
                <a:latin typeface="Trebuchet MS"/>
              </a:rPr>
              <a:t>График работы: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21306a"/>
                </a:solidFill>
                <a:latin typeface="Trebuchet MS"/>
              </a:rPr>
              <a:t>С 8-00 до17-00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21306a"/>
                </a:solidFill>
                <a:latin typeface="Trebuchet MS"/>
              </a:rPr>
              <a:t>перерыв с12-00 до14-00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-33480" y="-23760"/>
            <a:ext cx="9212040" cy="6906960"/>
          </a:xfrm>
          <a:prstGeom prst="rect">
            <a:avLst/>
          </a:prstGeom>
          <a:ln w="0">
            <a:noFill/>
          </a:ln>
        </p:spPr>
      </p:pic>
      <p:sp>
        <p:nvSpPr>
          <p:cNvPr id="156" name="Прямоугольник 3"/>
          <p:cNvSpPr/>
          <p:nvPr/>
        </p:nvSpPr>
        <p:spPr>
          <a:xfrm rot="20240400">
            <a:off x="-159120" y="3023280"/>
            <a:ext cx="964764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</a:pPr>
            <a:r>
              <a:rPr b="1" i="1" lang="ru-RU" sz="5400" spc="-1" strike="noStrike" cap="all">
                <a:solidFill>
                  <a:srgbClr val="c3260c"/>
                </a:solidFill>
                <a:latin typeface="Trebuchet MS"/>
              </a:rPr>
              <a:t>Спасибо за внимание!</a:t>
            </a:r>
            <a:r>
              <a:rPr b="1" lang="ru-RU" sz="5400" spc="-1" strike="noStrike" cap="all">
                <a:solidFill>
                  <a:srgbClr val="495dc6"/>
                </a:solidFill>
                <a:latin typeface="Trebuchet MS"/>
              </a:rPr>
              <a:t> 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05" name="Заголовок 1"/>
          <p:cNvSpPr txBox="1"/>
          <p:nvPr/>
        </p:nvSpPr>
        <p:spPr>
          <a:xfrm>
            <a:off x="0" y="188640"/>
            <a:ext cx="9036000" cy="10076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404040"/>
                </a:solidFill>
                <a:latin typeface="Trebuchet MS"/>
              </a:rPr>
              <a:t>Что такое </a:t>
            </a:r>
            <a:r>
              <a:rPr b="1" lang="ru-RU" sz="4000" spc="-1" strike="noStrike">
                <a:solidFill>
                  <a:srgbClr val="c00000"/>
                </a:solidFill>
                <a:latin typeface="Trebuchet MS"/>
              </a:rPr>
              <a:t>«Бюджет для граждан</a:t>
            </a:r>
            <a:r>
              <a:rPr b="1" lang="ru-RU" sz="4400" spc="-1" strike="noStrike">
                <a:solidFill>
                  <a:srgbClr val="c00000"/>
                </a:solidFill>
                <a:latin typeface="Trebuchet MS"/>
              </a:rPr>
              <a:t>?» </a:t>
            </a:r>
            <a:endParaRPr b="0" lang="ru-RU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6" name="Прямоугольник 3"/>
          <p:cNvSpPr/>
          <p:nvPr/>
        </p:nvSpPr>
        <p:spPr>
          <a:xfrm>
            <a:off x="179640" y="1772640"/>
            <a:ext cx="8784720" cy="4113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c00000"/>
                </a:solidFill>
                <a:latin typeface="Trebuchet MS"/>
              </a:rPr>
              <a:t>«Бюджет для граждан» </a:t>
            </a: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познакомит вас с положениями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основного финансового документа муниципального образования «Селекционный сельсовет»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Льговского района Курской области ,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проектом бюджета на 2022 год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и на плановый период 2023 и 2024 годов.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Представленная информация будет интересна и полезна всем жителям сельсовета.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c00000"/>
                </a:solidFill>
                <a:latin typeface="Trebuchet MS"/>
              </a:rPr>
              <a:t>«Бюджет для граждан» </a:t>
            </a: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нацелен на получение обратной связи от граждан , которым интересны проблемы муниципальных финансов.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Рисунок 6" descr=""/>
          <p:cNvPicPr/>
          <p:nvPr/>
        </p:nvPicPr>
        <p:blipFill>
          <a:blip r:embed="rId1"/>
          <a:stretch/>
        </p:blipFill>
        <p:spPr>
          <a:xfrm>
            <a:off x="90360" y="-540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08" name="Прямоугольник 8"/>
          <p:cNvSpPr/>
          <p:nvPr/>
        </p:nvSpPr>
        <p:spPr>
          <a:xfrm>
            <a:off x="1471320" y="0"/>
            <a:ext cx="6699960" cy="265068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rebuchet MS"/>
              </a:rPr>
              <a:t>Муниципальный бюджет </a:t>
            </a: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– это форма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образования и расходования денежных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средств, предназначенных для финансового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обеспечения задач и функций органов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местного самоуправления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rebuchet MS"/>
              </a:rPr>
              <a:t> 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9" name="Прямоугольник 30"/>
          <p:cNvSpPr/>
          <p:nvPr/>
        </p:nvSpPr>
        <p:spPr>
          <a:xfrm>
            <a:off x="61200" y="2925000"/>
            <a:ext cx="4571640" cy="195012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821a08"/>
                </a:solidFill>
                <a:latin typeface="Trebuchet MS"/>
              </a:rPr>
              <a:t>Доходы бюджета </a:t>
            </a: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–денежные средства, поступающие в бюджет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в виде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налоговых , неналоговых и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безвозмездных поступлений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10" name="Прямоугольник 31"/>
          <p:cNvSpPr/>
          <p:nvPr/>
        </p:nvSpPr>
        <p:spPr>
          <a:xfrm>
            <a:off x="4871160" y="2909520"/>
            <a:ext cx="4416480" cy="198072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b4dcfa">
                <a:lumMod val="10000"/>
              </a:srgbClr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821a08"/>
                </a:solidFill>
                <a:latin typeface="Trebuchet MS"/>
              </a:rPr>
              <a:t>Расходы</a:t>
            </a:r>
            <a:r>
              <a:rPr b="1" lang="ru-RU" sz="2000" spc="-1" strike="noStrike">
                <a:solidFill>
                  <a:srgbClr val="821a08"/>
                </a:solidFill>
                <a:latin typeface="Trebuchet MS"/>
              </a:rPr>
              <a:t> </a:t>
            </a:r>
            <a:r>
              <a:rPr b="1" lang="ru-RU" sz="2400" spc="-1" strike="noStrike">
                <a:solidFill>
                  <a:srgbClr val="821a08"/>
                </a:solidFill>
                <a:latin typeface="Trebuchet MS"/>
              </a:rPr>
              <a:t>бюджета</a:t>
            </a:r>
            <a:r>
              <a:rPr b="1" lang="ru-RU" sz="2000" spc="-1" strike="noStrike">
                <a:solidFill>
                  <a:srgbClr val="821a08"/>
                </a:solidFill>
                <a:latin typeface="Trebuchet M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– денежные средства, направляемые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на финансовое обеспечение задач и функций органов местного самоуправления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11" name="Прямоугольник 32"/>
          <p:cNvSpPr/>
          <p:nvPr/>
        </p:nvSpPr>
        <p:spPr>
          <a:xfrm>
            <a:off x="122760" y="4581000"/>
            <a:ext cx="9164520" cy="155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000" spc="-1" strike="noStrike">
                <a:solidFill>
                  <a:srgbClr val="821a08"/>
                </a:solidFill>
                <a:latin typeface="Trebuchet MS"/>
              </a:rPr>
              <a:t>Дефицит бюджета </a:t>
            </a: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– превышение расходов бюджета над его доходами.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821a08"/>
                </a:solidFill>
                <a:latin typeface="Trebuchet MS"/>
              </a:rPr>
              <a:t>Профицит бюджета </a:t>
            </a: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– превышение доходов бюджета над его расходами.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13" name="Заголовок 1"/>
          <p:cNvSpPr txBox="1"/>
          <p:nvPr/>
        </p:nvSpPr>
        <p:spPr>
          <a:xfrm>
            <a:off x="-83160" y="404640"/>
            <a:ext cx="9226800" cy="9198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20040" indent="-319680" algn="ct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b="1" lang="ru-RU" sz="3600" spc="-1" strike="noStrike">
                <a:solidFill>
                  <a:srgbClr val="821a08"/>
                </a:solidFill>
                <a:latin typeface="Trebuchet MS"/>
              </a:rPr>
              <a:t>Составление бюджета основывается на:</a:t>
            </a:r>
            <a:br/>
            <a:r>
              <a:rPr b="1" lang="ru-RU" sz="4600" spc="-1" strike="noStrike">
                <a:solidFill>
                  <a:srgbClr val="404040"/>
                </a:solidFill>
                <a:latin typeface="Trebuchet MS"/>
              </a:rPr>
              <a:t> </a:t>
            </a:r>
            <a:endParaRPr b="0" lang="ru-RU" sz="4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4" name="Прямоугольник 3"/>
          <p:cNvSpPr/>
          <p:nvPr/>
        </p:nvSpPr>
        <p:spPr>
          <a:xfrm>
            <a:off x="0" y="1980360"/>
            <a:ext cx="914364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Бюджетном послании Президента Российской Федерации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Основных направлениях бюджетной и</a:t>
            </a: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налоговой политики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Прогнозе социально-экономического</a:t>
            </a: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развития МО</a:t>
            </a:r>
            <a:r>
              <a:rPr b="0" lang="ru-RU" sz="24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«Селекционный сельсовет»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Муниципальных программах Селекционного сельсовета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3" descr=""/>
          <p:cNvPicPr/>
          <p:nvPr/>
        </p:nvPicPr>
        <p:blipFill>
          <a:blip r:embed="rId1"/>
          <a:stretch/>
        </p:blipFill>
        <p:spPr>
          <a:xfrm>
            <a:off x="-27000" y="1944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16" name="Заголовок 1"/>
          <p:cNvSpPr txBox="1"/>
          <p:nvPr/>
        </p:nvSpPr>
        <p:spPr>
          <a:xfrm>
            <a:off x="2880" y="18864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821a08"/>
                </a:solidFill>
                <a:latin typeface="Trebuchet MS"/>
              </a:rPr>
              <a:t>Бюджетный процесс </a:t>
            </a:r>
            <a:r>
              <a:rPr b="1" lang="ru-RU" sz="3600" spc="-1" strike="noStrike">
                <a:solidFill>
                  <a:srgbClr val="21306a"/>
                </a:solidFill>
                <a:latin typeface="Trebuchet MS"/>
              </a:rPr>
              <a:t>–ежегодное формирование и исполнение бюджета:</a:t>
            </a:r>
            <a:endParaRPr b="0" lang="ru-RU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7" name="Прямоугольник 4"/>
          <p:cNvSpPr/>
          <p:nvPr/>
        </p:nvSpPr>
        <p:spPr>
          <a:xfrm>
            <a:off x="260280" y="1845000"/>
            <a:ext cx="8127720" cy="435924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000" spc="-1" strike="noStrike">
                <a:solidFill>
                  <a:srgbClr val="000000"/>
                </a:solidFill>
                <a:latin typeface="Trebuchet MS"/>
              </a:rPr>
              <a:t>составление проекта бюджета на</a:t>
            </a: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Trebuchet MS"/>
              </a:rPr>
              <a:t>очередной финансовый год и плановый период;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рассмотрение проекта бюджета на очередной финансовый год и плановый период;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утверждение бюджета на очередной финансовый год, плановый период; 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000" spc="-1" strike="noStrike">
                <a:solidFill>
                  <a:srgbClr val="000000"/>
                </a:solidFill>
                <a:latin typeface="Trebuchet MS"/>
              </a:rPr>
              <a:t>исполнение бюджета в текущем году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000" spc="-1" strike="noStrike">
                <a:solidFill>
                  <a:srgbClr val="000000"/>
                </a:solidFill>
                <a:latin typeface="Trebuchet MS"/>
              </a:rPr>
              <a:t>формирование отчета об исполнении бюджета предыдущего года;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000" spc="-1" strike="noStrike">
                <a:solidFill>
                  <a:srgbClr val="000000"/>
                </a:solidFill>
                <a:latin typeface="Trebuchet MS"/>
              </a:rPr>
              <a:t>утверждение отчета об исполнении бюджета предыдущего года.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"/>
          <p:cNvPicPr/>
          <p:nvPr/>
        </p:nvPicPr>
        <p:blipFill>
          <a:blip r:embed="rId1"/>
          <a:stretch/>
        </p:blipFill>
        <p:spPr>
          <a:xfrm>
            <a:off x="0" y="-2988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19" name="Заголовок 3"/>
          <p:cNvSpPr txBox="1"/>
          <p:nvPr/>
        </p:nvSpPr>
        <p:spPr>
          <a:xfrm>
            <a:off x="0" y="116640"/>
            <a:ext cx="9036000" cy="18720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21306a"/>
                </a:solidFill>
                <a:latin typeface="Trebuchet MS"/>
              </a:rPr>
              <a:t>Основные параметры бюджета муниципального образования  </a:t>
            </a:r>
            <a:r>
              <a:rPr b="1" lang="ru-RU" sz="2400" spc="-1" strike="noStrike">
                <a:solidFill>
                  <a:srgbClr val="c00000"/>
                </a:solidFill>
                <a:latin typeface="Trebuchet MS"/>
              </a:rPr>
              <a:t>«Селекционный сельсовет» </a:t>
            </a:r>
            <a:br/>
            <a:r>
              <a:rPr b="1" lang="ru-RU" sz="2400" spc="-1" strike="noStrike">
                <a:solidFill>
                  <a:srgbClr val="21306a"/>
                </a:solidFill>
                <a:latin typeface="Trebuchet MS"/>
              </a:rPr>
              <a:t>Льговского района Курской области </a:t>
            </a:r>
            <a:br/>
            <a:r>
              <a:rPr b="1" lang="ru-RU" sz="2400" spc="-1" strike="noStrike">
                <a:solidFill>
                  <a:srgbClr val="21306a"/>
                </a:solidFill>
                <a:latin typeface="Trebuchet MS"/>
              </a:rPr>
              <a:t>на 2022 г. и плановый период 2023 и 2024 г.г.</a:t>
            </a:r>
            <a:br/>
            <a:endParaRPr b="0" lang="ru-RU" sz="2400" spc="-1" strike="noStrike">
              <a:solidFill>
                <a:srgbClr val="000000"/>
              </a:solidFill>
              <a:latin typeface="Trebuchet MS"/>
            </a:endParaRPr>
          </a:p>
        </p:txBody>
      </p:sp>
      <p:graphicFrame>
        <p:nvGraphicFramePr>
          <p:cNvPr id="120" name="Таблица 18"/>
          <p:cNvGraphicFramePr/>
          <p:nvPr/>
        </p:nvGraphicFramePr>
        <p:xfrm>
          <a:off x="323640" y="2565000"/>
          <a:ext cx="8280720" cy="3240000"/>
        </p:xfrm>
        <a:graphic>
          <a:graphicData uri="http://schemas.openxmlformats.org/drawingml/2006/table">
            <a:tbl>
              <a:tblPr/>
              <a:tblGrid>
                <a:gridCol w="3024000"/>
                <a:gridCol w="1872000"/>
                <a:gridCol w="1718640"/>
                <a:gridCol w="1666080"/>
              </a:tblGrid>
              <a:tr h="7999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4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Наименование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2022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год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2023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год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2024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год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516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Доходы – всего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(тыс. рублей)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31828"/>
                          </a:solidFill>
                          <a:latin typeface="Trebuchet MS"/>
                        </a:rPr>
                        <a:t>4934,2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3464,6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3403,7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877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Расходы – всего (тыс. рублей)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4934,2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3464,6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rebuchet MS"/>
                        </a:rPr>
                        <a:t>3403,7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1368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Дефицит(-), профицит(+) местного бюджета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111422"/>
                          </a:solidFill>
                          <a:latin typeface="Trebuchet MS"/>
                        </a:rPr>
                        <a:t>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41400" y="1980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22" name="Заголовок 1"/>
          <p:cNvSpPr txBox="1"/>
          <p:nvPr/>
        </p:nvSpPr>
        <p:spPr>
          <a:xfrm>
            <a:off x="14760" y="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191d34"/>
                </a:solidFill>
                <a:latin typeface="Trebuchet MS"/>
              </a:rPr>
              <a:t>Доходы бюджета муниципального образования </a:t>
            </a:r>
            <a:r>
              <a:rPr b="1" lang="ru-RU" sz="2800" spc="-1" strike="noStrike">
                <a:solidFill>
                  <a:srgbClr val="c00000"/>
                </a:solidFill>
                <a:latin typeface="Trebuchet MS"/>
              </a:rPr>
              <a:t>«Селекционный сельсовет» </a:t>
            </a:r>
            <a:r>
              <a:rPr b="1" lang="ru-RU" sz="2800" spc="-1" strike="noStrike">
                <a:solidFill>
                  <a:srgbClr val="191d34"/>
                </a:solidFill>
                <a:latin typeface="Trebuchet MS"/>
              </a:rPr>
              <a:t>на 2022 год</a:t>
            </a:r>
            <a:endParaRPr b="0" lang="ru-RU" sz="2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3" name="Прямоугольник 5"/>
          <p:cNvSpPr/>
          <p:nvPr/>
        </p:nvSpPr>
        <p:spPr>
          <a:xfrm>
            <a:off x="2915640" y="144684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rebuchet MS"/>
              </a:rPr>
              <a:t>Доходы </a:t>
            </a:r>
            <a:r>
              <a:rPr b="1" lang="ru-RU" sz="2400" spc="-1" strike="noStrike">
                <a:solidFill>
                  <a:srgbClr val="c00000"/>
                </a:solidFill>
                <a:latin typeface="Trebuchet MS"/>
              </a:rPr>
              <a:t>(всего)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4934,2 тыс.руб</a:t>
            </a:r>
            <a:r>
              <a:rPr b="1" lang="ru-RU" sz="1800" spc="-1" strike="noStrike">
                <a:solidFill>
                  <a:srgbClr val="000000"/>
                </a:solidFill>
                <a:latin typeface="Trebuchet M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4" name="Прямоугольник 6"/>
          <p:cNvSpPr/>
          <p:nvPr/>
        </p:nvSpPr>
        <p:spPr>
          <a:xfrm>
            <a:off x="395640" y="321012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Налоговые доходы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2107,4 тыс.руб.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5" name="Прямоугольник 7"/>
          <p:cNvSpPr/>
          <p:nvPr/>
        </p:nvSpPr>
        <p:spPr>
          <a:xfrm>
            <a:off x="5686200" y="322524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Неналоговые доходы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327,8 тыс.руб.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6" name="Прямоугольник 8"/>
          <p:cNvSpPr/>
          <p:nvPr/>
        </p:nvSpPr>
        <p:spPr>
          <a:xfrm>
            <a:off x="3068280" y="472500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Безвозмездные</a:t>
            </a: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поступления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2539,0 тыс.руб.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Заголовок 1"/>
          <p:cNvSpPr txBox="1"/>
          <p:nvPr/>
        </p:nvSpPr>
        <p:spPr>
          <a:xfrm>
            <a:off x="1187640" y="260640"/>
            <a:ext cx="6552360" cy="7776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2060"/>
                </a:solidFill>
                <a:latin typeface="TruthCYR Medium"/>
              </a:rPr>
              <a:t>Структура налоговых и неналоговых доходов в 2022 году</a:t>
            </a:r>
            <a:endParaRPr b="0" lang="ru-RU" sz="2400" spc="-1" strike="noStrike">
              <a:solidFill>
                <a:srgbClr val="000000"/>
              </a:solidFill>
              <a:latin typeface="Trebuchet MS"/>
            </a:endParaRPr>
          </a:p>
        </p:txBody>
      </p:sp>
      <p:graphicFrame>
        <p:nvGraphicFramePr>
          <p:cNvPr id="128" name="Объект 3"/>
          <p:cNvGraphicFramePr/>
          <p:nvPr/>
        </p:nvGraphicFramePr>
        <p:xfrm>
          <a:off x="-108360" y="1169280"/>
          <a:ext cx="9128520" cy="568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"/>
          <p:cNvPicPr/>
          <p:nvPr/>
        </p:nvPicPr>
        <p:blipFill>
          <a:blip r:embed="rId1"/>
          <a:stretch/>
        </p:blipFill>
        <p:spPr>
          <a:xfrm>
            <a:off x="41400" y="1980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30" name="Заголовок 1"/>
          <p:cNvSpPr txBox="1"/>
          <p:nvPr/>
        </p:nvSpPr>
        <p:spPr>
          <a:xfrm>
            <a:off x="14760" y="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191d34"/>
                </a:solidFill>
                <a:latin typeface="Trebuchet MS"/>
              </a:rPr>
              <a:t>Доходы бюджета муниципального образования </a:t>
            </a:r>
            <a:r>
              <a:rPr b="1" lang="ru-RU" sz="2800" spc="-1" strike="noStrike">
                <a:solidFill>
                  <a:srgbClr val="c00000"/>
                </a:solidFill>
                <a:latin typeface="Trebuchet MS"/>
              </a:rPr>
              <a:t>«Селекционный сельсовет» </a:t>
            </a:r>
            <a:r>
              <a:rPr b="1" lang="ru-RU" sz="2800" spc="-1" strike="noStrike">
                <a:solidFill>
                  <a:srgbClr val="191d34"/>
                </a:solidFill>
                <a:latin typeface="Trebuchet MS"/>
              </a:rPr>
              <a:t>на 2023 год</a:t>
            </a:r>
            <a:endParaRPr b="0" lang="ru-RU" sz="2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1" name="Прямоугольник 5"/>
          <p:cNvSpPr/>
          <p:nvPr/>
        </p:nvSpPr>
        <p:spPr>
          <a:xfrm>
            <a:off x="2915640" y="144684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rebuchet MS"/>
              </a:rPr>
              <a:t>Доходы </a:t>
            </a:r>
            <a:r>
              <a:rPr b="1" lang="ru-RU" sz="2400" spc="-1" strike="noStrike">
                <a:solidFill>
                  <a:srgbClr val="c00000"/>
                </a:solidFill>
                <a:latin typeface="Trebuchet MS"/>
              </a:rPr>
              <a:t>(всего)</a:t>
            </a:r>
            <a:r>
              <a:rPr b="0" lang="ru-RU" sz="2400" spc="-1" strike="noStrike">
                <a:solidFill>
                  <a:srgbClr val="c00000"/>
                </a:solidFill>
                <a:latin typeface="Trebuchet MS"/>
              </a:rPr>
              <a:t>     </a:t>
            </a:r>
            <a:r>
              <a:rPr b="1" lang="ru-RU" sz="2400" spc="-1" strike="noStrike">
                <a:solidFill>
                  <a:srgbClr val="000000"/>
                </a:solidFill>
                <a:latin typeface="Trebuchet MS"/>
              </a:rPr>
              <a:t>3464,6 тыс.руб</a:t>
            </a:r>
            <a:r>
              <a:rPr b="1" lang="ru-RU" sz="1800" spc="-1" strike="noStrike">
                <a:solidFill>
                  <a:srgbClr val="000000"/>
                </a:solidFill>
                <a:latin typeface="Trebuchet M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2" name="Прямоугольник 6"/>
          <p:cNvSpPr/>
          <p:nvPr/>
        </p:nvSpPr>
        <p:spPr>
          <a:xfrm>
            <a:off x="395640" y="321012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Налоговые доходы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2119,5 тыс.руб.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3" name="Прямоугольник 7"/>
          <p:cNvSpPr/>
          <p:nvPr/>
        </p:nvSpPr>
        <p:spPr>
          <a:xfrm>
            <a:off x="5686200" y="322524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Неналоговые доходы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000000"/>
                </a:solidFill>
                <a:latin typeface="Trebuchet MS"/>
              </a:rPr>
              <a:t>287,8 тыс.руб.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4" name="Прямоугольник 8"/>
          <p:cNvSpPr/>
          <p:nvPr/>
        </p:nvSpPr>
        <p:spPr>
          <a:xfrm>
            <a:off x="3068280" y="4725000"/>
            <a:ext cx="3312000" cy="1202400"/>
          </a:xfrm>
          <a:prstGeom prst="rect">
            <a:avLst/>
          </a:prstGeom>
          <a:gradFill rotWithShape="0">
            <a:gsLst>
              <a:gs pos="28000">
                <a:srgbClr val="d2f7b5"/>
              </a:gs>
              <a:gs pos="100000">
                <a:srgbClr val="abe67c"/>
              </a:gs>
            </a:gsLst>
            <a:lin ang="5400000"/>
          </a:gradFill>
          <a:ln>
            <a:solidFill>
              <a:srgbClr val="002060"/>
            </a:solidFill>
            <a:round/>
          </a:ln>
          <a:effectLst>
            <a:outerShdw blurRad="63360" dir="5400000" dist="50760" rotWithShape="0" sx="98000" sy="98000">
              <a:srgbClr val="000000">
                <a:alpha val="2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Безвозмездные</a:t>
            </a: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Trebuchet MS"/>
              </a:rPr>
              <a:t>поступления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Trebuchet MS"/>
              </a:rPr>
              <a:t>1057,3 тыс.руб.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560</TotalTime>
  <Application>LibreOffice/7.1.6.2$Windows_X86_64 LibreOffice_project/0e133318fcee89abacd6a7d077e292f1145735c3</Application>
  <AppVersion>15.0000</AppVersion>
  <Words>474</Words>
  <Paragraphs>131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2023-03-03T06:31:06Z</dcterms:created>
  <dc:creator>Селекционный</dc:creator>
  <dc:description/>
  <dc:language>ru-RU</dc:language>
  <cp:lastModifiedBy/>
  <dcterms:modified xsi:type="dcterms:W3CDTF">2023-03-07T08:20:46Z</dcterms:modified>
  <cp:revision>38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Экран (4:3)</vt:lpwstr>
  </property>
  <property fmtid="{D5CDD505-2E9C-101B-9397-08002B2CF9AE}" pid="4" name="Slides">
    <vt:i4>16</vt:i4>
  </property>
</Properties>
</file>