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75" r:id="rId2"/>
    <p:sldId id="264" r:id="rId3"/>
    <p:sldId id="263" r:id="rId4"/>
    <p:sldId id="265" r:id="rId5"/>
    <p:sldId id="266" r:id="rId6"/>
    <p:sldId id="269" r:id="rId7"/>
    <p:sldId id="267" r:id="rId8"/>
    <p:sldId id="258" r:id="rId9"/>
    <p:sldId id="276" r:id="rId10"/>
    <p:sldId id="277" r:id="rId11"/>
    <p:sldId id="278" r:id="rId12"/>
    <p:sldId id="279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0ACFE1-C009-490D-93CA-49B50335D1A4}">
          <p14:sldIdLst>
            <p14:sldId id="275"/>
          </p14:sldIdLst>
        </p14:section>
        <p14:section name="Раздел без заголовка" id="{C0A5B438-D143-4996-B05F-07ABFE92916A}">
          <p14:sldIdLst>
            <p14:sldId id="264"/>
            <p14:sldId id="263"/>
            <p14:sldId id="265"/>
            <p14:sldId id="266"/>
            <p14:sldId id="269"/>
            <p14:sldId id="267"/>
            <p14:sldId id="258"/>
            <p14:sldId id="276"/>
            <p14:sldId id="277"/>
            <p14:sldId id="278"/>
            <p14:sldId id="279"/>
            <p14:sldId id="272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54420829326817E-2"/>
          <c:y val="0.11901578446276714"/>
          <c:w val="0.50781884903275976"/>
          <c:h val="0.753730465734687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единый с/х налог</c:v>
                </c:pt>
                <c:pt idx="2">
                  <c:v>налогна имущество физических лиц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  <c:pt idx="5">
                  <c:v>доходы от использования имущества,находящегося в гос. и муницип.собственности</c:v>
                </c:pt>
                <c:pt idx="6">
                  <c:v>доходы от оказания платных услуги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8.4</c:v>
                </c:pt>
                <c:pt idx="1">
                  <c:v>1.5</c:v>
                </c:pt>
                <c:pt idx="2">
                  <c:v>7</c:v>
                </c:pt>
                <c:pt idx="3">
                  <c:v>50.6</c:v>
                </c:pt>
                <c:pt idx="4">
                  <c:v>17.600000000000001</c:v>
                </c:pt>
                <c:pt idx="5">
                  <c:v>6.8</c:v>
                </c:pt>
                <c:pt idx="6">
                  <c:v>0.5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240447204032731"/>
          <c:y val="1.8563338250742886E-3"/>
          <c:w val="0.39501154369592689"/>
          <c:h val="0.99814360453456108"/>
        </c:manualLayout>
      </c:layout>
      <c:overlay val="0"/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21F8D-FFB7-4742-8305-1969B8100A6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6DA70-89C2-4ADC-958C-55757E8E5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4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DA70-89C2-4ADC-958C-55757E8E54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9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6DA70-89C2-4ADC-958C-55757E8E548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14" y="2276872"/>
            <a:ext cx="9024486" cy="4176464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6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Aharoni" panose="02010803020104030203" pitchFamily="2" charset="-79"/>
              </a:rPr>
              <a:t>Бюджет для граждан </a:t>
            </a:r>
            <a:r>
              <a:rPr lang="ru-RU" sz="4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 </a:t>
            </a:r>
            <a:r>
              <a:rPr lang="ru-RU" sz="2400" b="1" dirty="0">
                <a:solidFill>
                  <a:schemeClr val="tx1"/>
                </a:solidFill>
              </a:rPr>
              <a:t>проекту решения Собрания депутатов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Селекционного сельсовета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Льговского района </a:t>
            </a:r>
            <a:r>
              <a:rPr lang="ru-RU" sz="2400" b="1" dirty="0">
                <a:solidFill>
                  <a:schemeClr val="tx1"/>
                </a:solidFill>
              </a:rPr>
              <a:t>Курской области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>«Об исполнении бюджета муниципального образования Селекционного сельсовет Льговского района Курской области за 2021 год» </a:t>
            </a:r>
            <a:r>
              <a:rPr lang="ru-RU" sz="2800" i="1" dirty="0">
                <a:solidFill>
                  <a:schemeClr val="tx1"/>
                </a:solidFill>
              </a:rPr>
              <a:t/>
            </a:r>
            <a:br>
              <a:rPr lang="ru-RU" sz="2800" i="1" dirty="0">
                <a:solidFill>
                  <a:schemeClr val="tx1"/>
                </a:solidFill>
              </a:rPr>
            </a:br>
            <a:endParaRPr lang="ru-R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3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Расходная часть бюджета Селекционного сельсовета Льговского района исполнена на 73,5% (утверждено 11326852,44 рублей, исполнено 7045106,31 рублей), в том числе на заработную плату с начислениями – 4267309,13 рублей оплату коммунальных услуг – 673878,91 рублей, другие расходы – 2103918,27 рубля.</a:t>
            </a:r>
          </a:p>
          <a:p>
            <a:pPr lvl="0"/>
            <a:r>
              <a:rPr lang="ru-RU" sz="1400" b="1" i="1" dirty="0">
                <a:solidFill>
                  <a:prstClr val="black"/>
                </a:solidFill>
              </a:rPr>
              <a:t>Раздел 0100 «Общегосударственные расходы». </a:t>
            </a:r>
            <a:r>
              <a:rPr lang="ru-RU" sz="1400" dirty="0">
                <a:solidFill>
                  <a:prstClr val="black"/>
                </a:solidFill>
              </a:rPr>
              <a:t>По разделу 0100 по муниципальному образованию отражены расходы на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содержание Администрации Селекционного сельсовета Льговского района.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Расходы по разделу «Общегосударственные вопросы» составили 3454821,55 руб. или 73,5% к плану (утверждено 11326852,44 руб.).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Процент исполнения по разделам: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0102 «Функционирование высшего должностного лица субъекта Российской Федерации и муниципального образования» расходы по данному подразделу исполнены на 99% (утверждено 567000,00 рублей, исполнение составило 566731,8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рублей).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0104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 расходы по данному подразделу исполнены на 94,8%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(утверждено 1256000,00 рублей, исполнение составило 1190688,42 рублей)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0113 «Другие общегосударственные вопросы» расходы по данному подразделу исполнены на 80,9% (утверждено 2071070,05 рублей, исполнение составило 1676122,11 рублей)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Причиной неисполнения послужило то, что финансирование осуществлялось по фактически предъявленным заявкам.</a:t>
            </a:r>
          </a:p>
          <a:p>
            <a:pPr lvl="0"/>
            <a:r>
              <a:rPr lang="ru-RU" sz="1400" b="1" i="1" dirty="0">
                <a:solidFill>
                  <a:prstClr val="black"/>
                </a:solidFill>
              </a:rPr>
              <a:t>По подразделу </a:t>
            </a:r>
            <a:r>
              <a:rPr lang="ru-RU" sz="1400" dirty="0">
                <a:solidFill>
                  <a:prstClr val="black"/>
                </a:solidFill>
              </a:rPr>
              <a:t>0111 «Резервные фонды». По данному разделу утверждено 500,00 рублей, исполнено 0,00 рублей.</a:t>
            </a:r>
          </a:p>
          <a:p>
            <a:pPr lvl="0"/>
            <a:r>
              <a:rPr lang="ru-RU" sz="1400" b="1" i="1" dirty="0">
                <a:solidFill>
                  <a:prstClr val="black"/>
                </a:solidFill>
              </a:rPr>
              <a:t>По подразделу 0203 </a:t>
            </a:r>
            <a:r>
              <a:rPr lang="ru-RU" sz="1400" dirty="0">
                <a:solidFill>
                  <a:prstClr val="black"/>
                </a:solidFill>
              </a:rPr>
              <a:t>в отчете отражены расходы на осуществление первичного воинского учета на территориях, </a:t>
            </a:r>
            <a:r>
              <a:rPr lang="ru-RU" sz="1400" dirty="0" smtClean="0">
                <a:solidFill>
                  <a:prstClr val="black"/>
                </a:solidFill>
              </a:rPr>
              <a:t>где отсутствуют военные </a:t>
            </a:r>
            <a:r>
              <a:rPr lang="ru-RU" sz="1400" dirty="0">
                <a:solidFill>
                  <a:prstClr val="black"/>
                </a:solidFill>
              </a:rPr>
              <a:t>комиссариаты в сумме 89267,00 рублей. Межбюджетные трансферты, поступившие из федерального бюджета, исполнены в полном объеме.</a:t>
            </a:r>
          </a:p>
          <a:p>
            <a:pPr lvl="0"/>
            <a:r>
              <a:rPr lang="ru-RU" sz="1400" b="1" i="1" dirty="0">
                <a:solidFill>
                  <a:prstClr val="black"/>
                </a:solidFill>
              </a:rPr>
              <a:t>По разделу 0310 </a:t>
            </a:r>
            <a:r>
              <a:rPr lang="ru-RU" sz="1400" dirty="0">
                <a:solidFill>
                  <a:prstClr val="black"/>
                </a:solidFill>
              </a:rPr>
              <a:t>По данному разделу утверждено 500,00 рублей, исполнено 0,00 рублей.</a:t>
            </a:r>
          </a:p>
          <a:p>
            <a:pPr lvl="0"/>
            <a:r>
              <a:rPr lang="ru-RU" sz="1400" b="1" i="1" dirty="0">
                <a:solidFill>
                  <a:prstClr val="black"/>
                </a:solidFill>
              </a:rPr>
              <a:t>По разделу 0502 </a:t>
            </a:r>
            <a:r>
              <a:rPr lang="ru-RU" sz="1400" dirty="0">
                <a:solidFill>
                  <a:prstClr val="black"/>
                </a:solidFill>
              </a:rPr>
              <a:t>По данному разделу утверждено 3720517,00 рублей, исполнено 0,00 рублей.</a:t>
            </a:r>
          </a:p>
          <a:p>
            <a:pPr lvl="0"/>
            <a:r>
              <a:rPr lang="ru-RU" sz="1400" b="1" i="1" dirty="0">
                <a:solidFill>
                  <a:prstClr val="black"/>
                </a:solidFill>
              </a:rPr>
              <a:t>По разделу 0503 </a:t>
            </a:r>
            <a:r>
              <a:rPr lang="ru-RU" sz="1400" dirty="0">
                <a:solidFill>
                  <a:prstClr val="black"/>
                </a:solidFill>
              </a:rPr>
              <a:t>в отчете отражены расходы по благоустройству в сумме 1092506,8 рублей расходы исполнены на 98,2 </a:t>
            </a:r>
            <a:r>
              <a:rPr lang="ru-RU" sz="1400" dirty="0" smtClean="0">
                <a:solidFill>
                  <a:prstClr val="black"/>
                </a:solidFill>
              </a:rPr>
              <a:t>%(</a:t>
            </a:r>
            <a:r>
              <a:rPr lang="ru-RU" sz="1400" dirty="0">
                <a:solidFill>
                  <a:prstClr val="black"/>
                </a:solidFill>
              </a:rPr>
              <a:t>утверждено – 1112630,00 рублей, исполнено – 1092506,8 рублей).</a:t>
            </a:r>
          </a:p>
          <a:p>
            <a:pPr lvl="0"/>
            <a:r>
              <a:rPr lang="ru-RU" sz="1400" b="1" i="1" dirty="0">
                <a:solidFill>
                  <a:prstClr val="black"/>
                </a:solidFill>
              </a:rPr>
              <a:t>По разделу 0801 </a:t>
            </a:r>
            <a:r>
              <a:rPr lang="ru-RU" sz="1400" i="1" dirty="0">
                <a:solidFill>
                  <a:prstClr val="black"/>
                </a:solidFill>
              </a:rPr>
              <a:t>- </a:t>
            </a:r>
            <a:r>
              <a:rPr lang="ru-RU" sz="1400" dirty="0">
                <a:solidFill>
                  <a:prstClr val="black"/>
                </a:solidFill>
              </a:rPr>
              <a:t>расходы составили 2342510,96 руб. или 97,8% от утвержденных бюджетных назначений (план 2394887,39 рублей,исполнено-2342510,96).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8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76"/>
            <a:ext cx="9144000" cy="684322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348142"/>
              </p:ext>
            </p:extLst>
          </p:nvPr>
        </p:nvGraphicFramePr>
        <p:xfrm>
          <a:off x="16590" y="1844824"/>
          <a:ext cx="8424936" cy="37779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514822"/>
                <a:gridCol w="4055390"/>
                <a:gridCol w="1854724"/>
              </a:tblGrid>
              <a:tr h="774197">
                <a:tc>
                  <a:txBody>
                    <a:bodyPr/>
                    <a:lstStyle/>
                    <a:p>
                      <a:pPr marL="480695" marR="46799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480695" marR="46799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Раздел</a:t>
                      </a:r>
                      <a:endParaRPr lang="ru-RU" sz="11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120650" marR="108585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120650" marR="108585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329565" marR="316865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329565" marR="316865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2021</a:t>
                      </a:r>
                      <a:r>
                        <a:rPr lang="ru-RU" sz="2000" spc="-10" dirty="0" smtClean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(</a:t>
                      </a:r>
                      <a:r>
                        <a:rPr lang="ru-RU" sz="1050" dirty="0" err="1">
                          <a:effectLst/>
                        </a:rPr>
                        <a:t>тыс.рублей</a:t>
                      </a:r>
                      <a:r>
                        <a:rPr lang="ru-RU" sz="105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</a:tr>
              <a:tr h="398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119380" marR="10858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b="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327660" marR="31686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7045,1</a:t>
                      </a:r>
                      <a:endParaRPr lang="ru-RU" sz="120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</a:tr>
              <a:tr h="411192">
                <a:tc>
                  <a:txBody>
                    <a:bodyPr/>
                    <a:lstStyle/>
                    <a:p>
                      <a:pPr marL="478790" marR="4679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01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120015" marR="10858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общегосударственные</a:t>
                      </a:r>
                      <a:r>
                        <a:rPr lang="ru-RU" sz="1200" spc="2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327660" marR="31686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3454,8</a:t>
                      </a:r>
                      <a:endParaRPr lang="ru-RU" sz="120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</a:tr>
              <a:tr h="410549">
                <a:tc>
                  <a:txBody>
                    <a:bodyPr/>
                    <a:lstStyle/>
                    <a:p>
                      <a:pPr marL="478790" marR="4679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02</a:t>
                      </a:r>
                      <a:endParaRPr lang="ru-RU" sz="120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119380" marR="108585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национальная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оборона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327660" marR="31686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89,3</a:t>
                      </a:r>
                      <a:endParaRPr lang="ru-RU" sz="120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</a:tr>
              <a:tr h="646342">
                <a:tc>
                  <a:txBody>
                    <a:bodyPr/>
                    <a:lstStyle/>
                    <a:p>
                      <a:pPr marL="478790" marR="4679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03</a:t>
                      </a:r>
                      <a:endParaRPr lang="ru-RU" sz="120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121920" marR="10858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национальная</a:t>
                      </a:r>
                      <a:r>
                        <a:rPr lang="ru-RU" sz="1200" spc="-25" dirty="0">
                          <a:effectLst/>
                        </a:rPr>
                        <a:t> экономика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327660" marR="31686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66,0</a:t>
                      </a:r>
                      <a:endParaRPr lang="ru-RU" sz="120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</a:tr>
              <a:tr h="411192">
                <a:tc>
                  <a:txBody>
                    <a:bodyPr/>
                    <a:lstStyle/>
                    <a:p>
                      <a:pPr marL="478790" marR="4679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</a:t>
                      </a:r>
                      <a:endParaRPr lang="ru-RU" sz="120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120650" marR="10858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жилищно-коммунальное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хозяйство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328930" marR="31686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1092,5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</a:tr>
              <a:tr h="692601">
                <a:tc>
                  <a:txBody>
                    <a:bodyPr/>
                    <a:lstStyle/>
                    <a:p>
                      <a:pPr marL="478790" marR="4679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08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119380" marR="10858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культура,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кинематография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  <a:tc>
                  <a:txBody>
                    <a:bodyPr/>
                    <a:lstStyle/>
                    <a:p>
                      <a:pPr marL="328930" marR="31686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2342,5</a:t>
                      </a:r>
                      <a:endParaRPr lang="ru-RU" sz="120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5179" marR="5179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8864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</a:rPr>
              <a:t>Структура расходов бюджета муниципального образования </a:t>
            </a:r>
            <a:r>
              <a:rPr lang="ru-RU" sz="2000" b="1" dirty="0">
                <a:solidFill>
                  <a:srgbClr val="C00000"/>
                </a:solidFill>
              </a:rPr>
              <a:t>«Селекционный сельсовет»</a:t>
            </a:r>
            <a:r>
              <a:rPr lang="ru-RU" sz="2000" b="1" dirty="0">
                <a:solidFill>
                  <a:srgbClr val="003300"/>
                </a:solidFill>
              </a:rPr>
              <a:t/>
            </a:r>
            <a:br>
              <a:rPr lang="ru-RU" sz="2000" b="1" dirty="0">
                <a:solidFill>
                  <a:srgbClr val="003300"/>
                </a:solidFill>
              </a:rPr>
            </a:br>
            <a:r>
              <a:rPr lang="ru-RU" sz="2000" b="1" dirty="0">
                <a:solidFill>
                  <a:srgbClr val="003300"/>
                </a:solidFill>
              </a:rPr>
              <a:t>по разделам бюджетной классификации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935906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Муниципальные  программы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29489"/>
              </p:ext>
            </p:extLst>
          </p:nvPr>
        </p:nvGraphicFramePr>
        <p:xfrm>
          <a:off x="251521" y="1571842"/>
          <a:ext cx="8640959" cy="4623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373781"/>
                <a:gridCol w="2267178"/>
              </a:tblGrid>
              <a:tr h="633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</a:rPr>
                        <a:t>Программы</a:t>
                      </a:r>
                      <a:endParaRPr lang="ru-RU" sz="2400" b="1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10704" marR="4866" marT="0" marB="0"/>
                </a:tc>
                <a:tc>
                  <a:txBody>
                    <a:bodyPr/>
                    <a:lstStyle/>
                    <a:p>
                      <a:pPr marL="422275" marR="392430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2021</a:t>
                      </a:r>
                    </a:p>
                    <a:p>
                      <a:pPr marL="422275" marR="392430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ru-RU" sz="2000" b="1" dirty="0" err="1" smtClean="0">
                          <a:effectLst/>
                        </a:rPr>
                        <a:t>тыс.руб</a:t>
                      </a:r>
                      <a:r>
                        <a:rPr lang="ru-RU" sz="2000" b="1" dirty="0" smtClean="0">
                          <a:effectLst/>
                        </a:rPr>
                        <a:t>.)</a:t>
                      </a:r>
                      <a:endParaRPr lang="ru-RU" sz="2000" b="1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10704" marR="4866" marT="0" marB="0"/>
                </a:tc>
              </a:tr>
              <a:tr h="746664">
                <a:tc>
                  <a:txBody>
                    <a:bodyPr/>
                    <a:lstStyle/>
                    <a:p>
                      <a:pPr marL="89535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spc="-5" dirty="0">
                          <a:effectLst/>
                        </a:rPr>
                        <a:t>Государственная программа Курской области "Развитие здравоохранения в Курской области"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04" marR="486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 marL="422275" marR="39179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2342,5</a:t>
                      </a:r>
                      <a:endParaRPr lang="ru-RU" sz="105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10704" marR="4866" marT="0" marB="0"/>
                </a:tc>
              </a:tr>
              <a:tr h="740826">
                <a:tc>
                  <a:txBody>
                    <a:bodyPr/>
                    <a:lstStyle/>
                    <a:p>
                      <a:pPr marL="146050" indent="-56515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Государственная программа Курской области "Защита населения и территорий от чрезвычайных ситуаций, обеспечение пожарной безопасности и безопасности людей на водных объектах"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04" marR="486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 marL="422275" marR="39179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1,5</a:t>
                      </a:r>
                      <a:endParaRPr lang="ru-RU" sz="105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10704" marR="4866" marT="0" marB="0"/>
                </a:tc>
              </a:tr>
              <a:tr h="714556">
                <a:tc>
                  <a:txBody>
                    <a:bodyPr/>
                    <a:lstStyle/>
                    <a:p>
                      <a:pPr marL="89535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Государственная программа Курской области "Создание условий для эффективного исполнения полномочий в сфере юстиции"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04" marR="486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ru-RU" sz="3200">
                        <a:effectLst/>
                      </a:endParaRPr>
                    </a:p>
                    <a:p>
                      <a:pPr marL="422275" marR="39116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66,0</a:t>
                      </a:r>
                      <a:endParaRPr lang="ru-RU" sz="105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10704" marR="4866" marT="0" marB="0"/>
                </a:tc>
              </a:tr>
              <a:tr h="910900">
                <a:tc>
                  <a:txBody>
                    <a:bodyPr/>
                    <a:lstStyle/>
                    <a:p>
                      <a:pPr marL="89535" marR="203200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Муниципальная программа "Обеспечение доступным и комфортным жильем и коммунальные услугами граждан МО "Селекционный сельсовет" Льговского района Курской области на 2021-2023годы"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0704" marR="4866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marL="422275" marR="39179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172,0</a:t>
                      </a:r>
                      <a:endParaRPr lang="ru-RU" sz="1050" dirty="0">
                        <a:effectLst/>
                        <a:latin typeface="Microsoft Sans Serif"/>
                        <a:ea typeface="Microsoft Sans Serif"/>
                      </a:endParaRPr>
                    </a:p>
                  </a:txBody>
                  <a:tcPr marL="10704" marR="4866" marT="0" marB="0"/>
                </a:tc>
              </a:tr>
            </a:tbl>
          </a:graphicData>
        </a:graphic>
      </p:graphicFrame>
      <p:pic>
        <p:nvPicPr>
          <p:cNvPr id="13314" name="image1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68425"/>
            <a:ext cx="669925" cy="2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image1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257300"/>
            <a:ext cx="784225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74" y="-1244"/>
            <a:ext cx="9207624" cy="690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98821" y="260648"/>
            <a:ext cx="7812360" cy="998062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Контактная информация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1997838"/>
            <a:ext cx="7920880" cy="267765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Администрация Селекционного сельсовета Льговского района</a:t>
            </a:r>
          </a:p>
          <a:p>
            <a:r>
              <a:rPr lang="ru-RU" sz="2400" dirty="0"/>
              <a:t>Адрес: 307720,Курская область, </a:t>
            </a:r>
            <a:r>
              <a:rPr lang="ru-RU" sz="2400" dirty="0" smtClean="0"/>
              <a:t>Льговский </a:t>
            </a:r>
            <a:r>
              <a:rPr lang="ru-RU" sz="2400" dirty="0"/>
              <a:t>район, </a:t>
            </a:r>
            <a:r>
              <a:rPr lang="ru-RU" sz="2400" dirty="0" smtClean="0"/>
              <a:t>п.Селекционный,ул.Центральная</a:t>
            </a:r>
            <a:endParaRPr lang="ru-RU" sz="2400" dirty="0"/>
          </a:p>
          <a:p>
            <a:r>
              <a:rPr lang="ru-RU" sz="2400" dirty="0"/>
              <a:t>Тел.(847140)93-2-98,факс (8471480)93-2-98</a:t>
            </a:r>
          </a:p>
          <a:p>
            <a:r>
              <a:rPr lang="ru-RU" sz="2400" dirty="0"/>
              <a:t>Е-mail:selekcion46@mail.ru </a:t>
            </a:r>
          </a:p>
          <a:p>
            <a:r>
              <a:rPr lang="ru-RU" sz="2400" dirty="0"/>
              <a:t>Ссылка в Итнернете:http://selekc.rkursk.ru/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81394" y="4919008"/>
            <a:ext cx="5925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График работы: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 8-00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до17-00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перерыв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с12-00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до14-00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8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212263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0240209">
            <a:off x="-241129" y="1869267"/>
            <a:ext cx="96479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r>
              <a:rPr lang="ru-RU" sz="4800" b="1" i="1" cap="all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r>
              <a:rPr lang="ru-RU" sz="4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4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04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0081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3300"/>
                </a:solidFill>
              </a:rPr>
              <a:t>Что такое </a:t>
            </a:r>
            <a:r>
              <a:rPr lang="ru-RU" sz="4000" b="1" dirty="0" smtClean="0">
                <a:solidFill>
                  <a:srgbClr val="C00000"/>
                </a:solidFill>
              </a:rPr>
              <a:t>«Бюджет для граждан</a:t>
            </a:r>
            <a:r>
              <a:rPr lang="ru-RU" sz="4400" b="1" dirty="0" smtClean="0">
                <a:solidFill>
                  <a:srgbClr val="C00000"/>
                </a:solidFill>
              </a:rPr>
              <a:t>?»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72816"/>
            <a:ext cx="878497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14908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Бюджет муниципального образования «Селекционного сельсовет» Льговского района за 2021 год утверждён в соответствии с действующим законодательством. Исполнение бюджета рассматривается и обсуждается на публичных слушаниях среди населения. Подлежит опубликованию в газете и на сайте Администрации Селекционного сельсовета Льговского района Курской области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95817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Бюджет для граждан </a:t>
            </a:r>
            <a:r>
              <a:rPr lang="ru-RU" sz="2400" dirty="0"/>
              <a:t>– это упрощенная версия бюджетного документа, которая использует неформальный язык и доступные документы, чтобы облегчить для граждан понимание бюджета. Он содержит информационно-аналитический материал, доступный для широкого круга подготовленных пользователей.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721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" y="-5261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1286" y="0"/>
            <a:ext cx="6700192" cy="267765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Бюджет</a:t>
            </a:r>
            <a:r>
              <a:rPr lang="ru-RU" sz="2800" dirty="0"/>
              <a:t> –это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245" y="2924944"/>
            <a:ext cx="4572000" cy="196977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Доходы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бюджета </a:t>
            </a:r>
            <a:r>
              <a:rPr lang="ru-RU" sz="2000" dirty="0" smtClean="0"/>
              <a:t>–денежные средства, поступающие в бюджет</a:t>
            </a:r>
          </a:p>
          <a:p>
            <a:pPr algn="ctr"/>
            <a:r>
              <a:rPr lang="ru-RU" sz="2000" dirty="0" smtClean="0"/>
              <a:t> в виде</a:t>
            </a:r>
            <a:endParaRPr lang="ru-RU" sz="2000" dirty="0"/>
          </a:p>
          <a:p>
            <a:pPr algn="ctr"/>
            <a:r>
              <a:rPr lang="ru-RU" sz="2000" dirty="0"/>
              <a:t>налоговых , неналоговых и</a:t>
            </a:r>
          </a:p>
          <a:p>
            <a:pPr algn="ctr"/>
            <a:r>
              <a:rPr lang="ru-RU" sz="2000" dirty="0"/>
              <a:t>безвозмездных </a:t>
            </a:r>
            <a:r>
              <a:rPr lang="ru-RU" sz="2000" dirty="0" smtClean="0"/>
              <a:t>поступлений</a:t>
            </a:r>
          </a:p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71062" y="2909555"/>
            <a:ext cx="4416865" cy="200054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бюджета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/>
              <a:t>– денежные средства, направляемые</a:t>
            </a:r>
          </a:p>
          <a:p>
            <a:pPr algn="ctr"/>
            <a:r>
              <a:rPr lang="ru-RU" sz="2000" dirty="0"/>
              <a:t>на финансовое обеспечение задач и функций органов местного </a:t>
            </a:r>
            <a:r>
              <a:rPr lang="ru-RU" sz="2000" dirty="0" smtClean="0"/>
              <a:t>самоуправления</a:t>
            </a:r>
          </a:p>
          <a:p>
            <a:pPr algn="ctr"/>
            <a:endParaRPr lang="ru-RU" sz="2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22936" y="4581128"/>
            <a:ext cx="9164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Дефицит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бюджета </a:t>
            </a:r>
            <a:r>
              <a:rPr lang="ru-RU" sz="2000" dirty="0"/>
              <a:t>– превышение расходов бюджета над его </a:t>
            </a:r>
            <a:r>
              <a:rPr lang="ru-RU" sz="2000" dirty="0" smtClean="0"/>
              <a:t>доходами.</a:t>
            </a:r>
            <a:endParaRPr lang="ru-RU" sz="2000" dirty="0"/>
          </a:p>
          <a:p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Профицит бюджета </a:t>
            </a:r>
            <a:r>
              <a:rPr lang="ru-RU" sz="2000" dirty="0"/>
              <a:t>– превышение доходов бюджета над его </a:t>
            </a:r>
            <a:r>
              <a:rPr lang="ru-RU" sz="2000" dirty="0" smtClean="0"/>
              <a:t>расходами.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584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126" y="404664"/>
            <a:ext cx="9227126" cy="920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3300"/>
                </a:solidFill>
              </a:rPr>
              <a:t>Составление бюджета основывается на</a:t>
            </a:r>
            <a:r>
              <a:rPr lang="ru-RU" sz="3600" dirty="0" smtClean="0">
                <a:solidFill>
                  <a:srgbClr val="003300"/>
                </a:solidFill>
              </a:rPr>
              <a:t>:</a:t>
            </a: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8045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Бюджетном послании Президента Российской </a:t>
            </a:r>
            <a:r>
              <a:rPr lang="ru-RU" sz="2400" b="1" dirty="0" smtClean="0"/>
              <a:t>Федерации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Основных направлениях бюджетной </a:t>
            </a:r>
            <a:r>
              <a:rPr lang="ru-RU" sz="2400" b="1" dirty="0" smtClean="0"/>
              <a:t>и</a:t>
            </a:r>
            <a:r>
              <a:rPr lang="ru-RU" sz="2400" dirty="0"/>
              <a:t> </a:t>
            </a:r>
            <a:r>
              <a:rPr lang="ru-RU" sz="2400" b="1" dirty="0" smtClean="0"/>
              <a:t>налоговой политики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Прогнозе социально-экономического</a:t>
            </a:r>
            <a:r>
              <a:rPr lang="ru-RU" sz="2400" dirty="0"/>
              <a:t> </a:t>
            </a:r>
            <a:r>
              <a:rPr lang="ru-RU" sz="2400" b="1" dirty="0" smtClean="0"/>
              <a:t>развития МО</a:t>
            </a:r>
            <a:r>
              <a:rPr lang="ru-RU" sz="2400" dirty="0"/>
              <a:t> </a:t>
            </a:r>
            <a:r>
              <a:rPr lang="ru-RU" sz="2400" b="1" dirty="0" smtClean="0"/>
              <a:t>«Селекционный сельсовет»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Муниципальных программах Селекционного сельсовета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556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12" y="1933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3" y="188640"/>
            <a:ext cx="91440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Бюджетный процесс 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–ежегодное формирование и исполнение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бюджета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412" y="1844824"/>
            <a:ext cx="8128012" cy="44012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с</a:t>
            </a:r>
            <a:r>
              <a:rPr lang="ru-RU" sz="2000" b="1" dirty="0" smtClean="0"/>
              <a:t>оставление </a:t>
            </a:r>
            <a:r>
              <a:rPr lang="ru-RU" sz="2000" b="1" dirty="0"/>
              <a:t>проекта бюджета </a:t>
            </a:r>
            <a:r>
              <a:rPr lang="ru-RU" sz="2000" b="1" dirty="0" smtClean="0"/>
              <a:t>на</a:t>
            </a:r>
            <a:r>
              <a:rPr lang="ru-RU" sz="2000" dirty="0"/>
              <a:t> </a:t>
            </a:r>
            <a:r>
              <a:rPr lang="ru-RU" sz="2000" b="1" dirty="0" smtClean="0"/>
              <a:t>очередной </a:t>
            </a:r>
            <a:r>
              <a:rPr lang="ru-RU" sz="2000" b="1" dirty="0"/>
              <a:t>финансовый год и плановый </a:t>
            </a:r>
            <a:r>
              <a:rPr lang="ru-RU" sz="2000" b="1" dirty="0" smtClean="0"/>
              <a:t>период;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рассмотрение </a:t>
            </a:r>
            <a:r>
              <a:rPr lang="ru-RU" sz="2000" dirty="0"/>
              <a:t>проекта </a:t>
            </a:r>
            <a:r>
              <a:rPr lang="ru-RU" sz="2000" dirty="0" smtClean="0"/>
              <a:t>бюджета на </a:t>
            </a:r>
            <a:r>
              <a:rPr lang="ru-RU" sz="2000" dirty="0"/>
              <a:t>очередной финансовый год и плановый </a:t>
            </a:r>
            <a:r>
              <a:rPr lang="ru-RU" sz="2000" dirty="0" smtClean="0"/>
              <a:t>период;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утверждение </a:t>
            </a:r>
            <a:r>
              <a:rPr lang="ru-RU" sz="2000" dirty="0"/>
              <a:t>бюджета на очередной </a:t>
            </a:r>
            <a:r>
              <a:rPr lang="ru-RU" sz="2000" dirty="0" smtClean="0"/>
              <a:t>финансовый год, плановый период;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и</a:t>
            </a:r>
            <a:r>
              <a:rPr lang="ru-RU" sz="2000" b="1" dirty="0" smtClean="0"/>
              <a:t>сполнение </a:t>
            </a:r>
            <a:r>
              <a:rPr lang="ru-RU" sz="2000" b="1" dirty="0"/>
              <a:t>бюджета в текущем </a:t>
            </a:r>
            <a:r>
              <a:rPr lang="ru-RU" sz="2000" b="1" dirty="0" smtClean="0"/>
              <a:t>году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формирование отчета об исполнении бюджета предыдущего года;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утверждение </a:t>
            </a:r>
            <a:r>
              <a:rPr lang="ru-RU" sz="2000" b="1" dirty="0"/>
              <a:t>отчета об исполнении бюджета предыдущего </a:t>
            </a:r>
            <a:r>
              <a:rPr lang="ru-RU" sz="2000" b="1" dirty="0" smtClean="0"/>
              <a:t>года.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552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" y="1989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5" y="0"/>
            <a:ext cx="9144000" cy="90872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3300"/>
                </a:solidFill>
              </a:rPr>
              <a:t>Доходы бюджета муниципального образования </a:t>
            </a:r>
            <a:r>
              <a:rPr lang="ru-RU" sz="2800" b="1" dirty="0">
                <a:solidFill>
                  <a:srgbClr val="C00000"/>
                </a:solidFill>
              </a:rPr>
              <a:t>«Селекционный сельсовет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7201" y="1074231"/>
            <a:ext cx="3312368" cy="120264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ДОХОДЫ БЮДЖЕТА</a:t>
            </a:r>
          </a:p>
          <a:p>
            <a:pPr algn="ctr"/>
            <a:r>
              <a:rPr lang="ru-RU" dirty="0"/>
              <a:t>безвозмездные и безвозвратные поступления</a:t>
            </a:r>
          </a:p>
          <a:p>
            <a:pPr algn="ctr"/>
            <a:r>
              <a:rPr lang="ru-RU" dirty="0"/>
              <a:t>денежных средств в бюджет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85" y="2276872"/>
            <a:ext cx="3456384" cy="35409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НАЛОГОВЫЕ ДОХОДЫ</a:t>
            </a:r>
          </a:p>
          <a:p>
            <a:pPr algn="ctr"/>
            <a:r>
              <a:rPr lang="ru-RU" sz="1600" i="1" dirty="0"/>
              <a:t>поступления от уплаты налогов, установленных Налоговым кодексом</a:t>
            </a:r>
          </a:p>
          <a:p>
            <a:pPr algn="ctr"/>
            <a:r>
              <a:rPr lang="ru-RU" sz="1600" i="1" dirty="0"/>
              <a:t>Российской Федерации, например:</a:t>
            </a:r>
          </a:p>
          <a:p>
            <a:pPr algn="ctr"/>
            <a:r>
              <a:rPr lang="ru-RU" sz="1600" i="1" dirty="0"/>
              <a:t>-налог на доходы физических лиц;</a:t>
            </a:r>
          </a:p>
          <a:p>
            <a:pPr algn="ctr"/>
            <a:r>
              <a:rPr lang="ru-RU" sz="1600" i="1" dirty="0"/>
              <a:t>- налог на имущество с физических</a:t>
            </a:r>
          </a:p>
          <a:p>
            <a:pPr algn="ctr"/>
            <a:r>
              <a:rPr lang="ru-RU" sz="1600" i="1" dirty="0"/>
              <a:t>лиц;</a:t>
            </a:r>
          </a:p>
          <a:p>
            <a:pPr algn="ctr"/>
            <a:r>
              <a:rPr lang="ru-RU" sz="1600" i="1" dirty="0"/>
              <a:t>-земельный налог</a:t>
            </a:r>
          </a:p>
          <a:p>
            <a:pPr algn="ctr"/>
            <a:r>
              <a:rPr lang="ru-RU" sz="1600" i="1" dirty="0"/>
              <a:t>- другие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7460" y="2276872"/>
            <a:ext cx="3457925" cy="35409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БЕЗВОЗМЕЗДНЫЕ</a:t>
            </a:r>
          </a:p>
          <a:p>
            <a:pPr algn="ctr"/>
            <a:r>
              <a:rPr lang="ru-RU" sz="1600" i="1" dirty="0"/>
              <a:t>ПОСТУПЛЕНИЯ</a:t>
            </a:r>
          </a:p>
          <a:p>
            <a:pPr algn="ctr"/>
            <a:r>
              <a:rPr lang="ru-RU" sz="1600" i="1" dirty="0"/>
              <a:t>поступления в бюджет на</a:t>
            </a:r>
          </a:p>
          <a:p>
            <a:pPr algn="ctr"/>
            <a:r>
              <a:rPr lang="ru-RU" sz="1600" i="1" dirty="0"/>
              <a:t>безвозмездной и безвозвратной основе из областного бюджета (субсидии, субвенции), бюджета муниципального района(дотации),а также</a:t>
            </a:r>
          </a:p>
          <a:p>
            <a:pPr algn="ctr"/>
            <a:r>
              <a:rPr lang="ru-RU" sz="1600" i="1" dirty="0"/>
              <a:t>перечисления от физических и юридических лиц (кроме налоговых и неналоговых доходов)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79441" y="5119077"/>
            <a:ext cx="3104727" cy="175881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НЕНАЛОГОВЫЕ ДОХОДЫ</a:t>
            </a:r>
          </a:p>
          <a:p>
            <a:pPr algn="ctr"/>
            <a:endParaRPr lang="ru-RU" sz="1600" b="1" i="1" dirty="0"/>
          </a:p>
          <a:p>
            <a:pPr algn="ctr"/>
            <a:r>
              <a:rPr lang="ru-RU" sz="1600" b="1" i="1" dirty="0"/>
              <a:t>-доходы от использования</a:t>
            </a:r>
          </a:p>
          <a:p>
            <a:pPr algn="ctr"/>
            <a:r>
              <a:rPr lang="ru-RU" sz="1600" b="1" i="1" dirty="0"/>
              <a:t>муниципального имущества;</a:t>
            </a:r>
          </a:p>
          <a:p>
            <a:pPr algn="ctr"/>
            <a:r>
              <a:rPr lang="ru-RU" sz="1600" b="1" i="1" dirty="0"/>
              <a:t>- другие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644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" y="-2987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3300"/>
                </a:solidFill>
              </a:rPr>
              <a:t>Основные параметры </a:t>
            </a:r>
            <a:r>
              <a:rPr lang="ru-RU" sz="2400" b="1" dirty="0" smtClean="0">
                <a:solidFill>
                  <a:srgbClr val="003300"/>
                </a:solidFill>
              </a:rPr>
              <a:t>бюджета муниципального образования  </a:t>
            </a:r>
            <a:r>
              <a:rPr lang="ru-RU" sz="2400" b="1" dirty="0" smtClean="0">
                <a:solidFill>
                  <a:srgbClr val="C00000"/>
                </a:solidFill>
              </a:rPr>
              <a:t>«Селекционный </a:t>
            </a:r>
            <a:r>
              <a:rPr lang="ru-RU" sz="2400" b="1" dirty="0">
                <a:solidFill>
                  <a:srgbClr val="C00000"/>
                </a:solidFill>
              </a:rPr>
              <a:t>сельсовет»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3300"/>
                </a:solidFill>
              </a:rPr>
              <a:t>Льговского </a:t>
            </a:r>
            <a:r>
              <a:rPr lang="ru-RU" sz="2400" b="1" dirty="0">
                <a:solidFill>
                  <a:srgbClr val="003300"/>
                </a:solidFill>
              </a:rPr>
              <a:t>района Курской области </a:t>
            </a:r>
            <a:r>
              <a:rPr lang="ru-RU" sz="2400" b="1" dirty="0" smtClean="0">
                <a:solidFill>
                  <a:srgbClr val="003300"/>
                </a:solidFill>
              </a:rPr>
              <a:t/>
            </a:r>
            <a:br>
              <a:rPr lang="ru-RU" sz="2400" b="1" dirty="0" smtClean="0">
                <a:solidFill>
                  <a:srgbClr val="003300"/>
                </a:solidFill>
              </a:rPr>
            </a:br>
            <a:r>
              <a:rPr lang="ru-RU" sz="2400" b="1" dirty="0" smtClean="0">
                <a:solidFill>
                  <a:srgbClr val="003300"/>
                </a:solidFill>
              </a:rPr>
              <a:t>на 2021 год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797713"/>
              </p:ext>
            </p:extLst>
          </p:nvPr>
        </p:nvGraphicFramePr>
        <p:xfrm>
          <a:off x="482468" y="1916832"/>
          <a:ext cx="8208912" cy="3446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0210"/>
                <a:gridCol w="3138702"/>
              </a:tblGrid>
              <a:tr h="8001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sz="20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161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– всего</a:t>
                      </a:r>
                      <a:endParaRPr lang="ru-RU" sz="1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(тыс. рублей)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11087,5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1618"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– всего (тыс. рублей)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7045,1</a:t>
                      </a:r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36994"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Дефицит(-), профицит(+) местного бюджета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-4042,4</a:t>
                      </a:r>
                      <a:endPara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85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40352" cy="7780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ruthCYR Medium" pitchFamily="50" charset="-52"/>
              </a:rPr>
              <a:t>Структура налоговых и неналоговых доходов в 2021 году</a:t>
            </a:r>
            <a:endParaRPr lang="ru-RU" sz="2400" b="1" i="1" dirty="0">
              <a:solidFill>
                <a:srgbClr val="002060"/>
              </a:solidFill>
              <a:latin typeface="TruthCYR Medium" pitchFamily="50" charset="-52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8561063"/>
              </p:ext>
            </p:extLst>
          </p:nvPr>
        </p:nvGraphicFramePr>
        <p:xfrm>
          <a:off x="16768" y="1169368"/>
          <a:ext cx="912889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851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612845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2021 год бюджет муниципального образования «Селекционного сельсовет» по доходам исполнен на 101,1 % (план –10969152,83 рублей, факт – 11087501,16 рублей), в том числе за счёт</a:t>
            </a:r>
          </a:p>
          <a:p>
            <a:r>
              <a:rPr lang="ru-RU" dirty="0"/>
              <a:t>поступления собственных доходов сверх плана (план – 2133489,65 рублей, факт – 2133489,65 рублей), что составляет 90 % от общего объема поступивших средств:</a:t>
            </a:r>
          </a:p>
          <a:p>
            <a:r>
              <a:rPr lang="ru-RU" b="1" dirty="0"/>
              <a:t>Собственные средства</a:t>
            </a:r>
            <a:endParaRPr lang="ru-RU" dirty="0"/>
          </a:p>
          <a:p>
            <a:r>
              <a:rPr lang="ru-RU" dirty="0" smtClean="0"/>
              <a:t>НДФЛ-230366,51</a:t>
            </a:r>
            <a:endParaRPr lang="ru-RU" dirty="0"/>
          </a:p>
          <a:p>
            <a:r>
              <a:rPr lang="ru-RU" dirty="0"/>
              <a:t>Налоги на имущество – </a:t>
            </a:r>
            <a:r>
              <a:rPr lang="ru-RU" dirty="0" smtClean="0"/>
              <a:t>2068268,12</a:t>
            </a:r>
          </a:p>
          <a:p>
            <a:r>
              <a:rPr lang="ru-RU" dirty="0" smtClean="0"/>
              <a:t>Основными </a:t>
            </a:r>
            <a:r>
              <a:rPr lang="ru-RU" dirty="0"/>
              <a:t>доходными источниками поступлений собственных средств в бюджет муниципального образования «Селекционного сельсовет» являются земельный налог – 85% в общей сумме</a:t>
            </a:r>
          </a:p>
          <a:p>
            <a:r>
              <a:rPr lang="ru-RU" dirty="0"/>
              <a:t>собственных доходов и доход от использования имущества – 14 %.</a:t>
            </a:r>
          </a:p>
          <a:p>
            <a:r>
              <a:rPr lang="ru-RU" dirty="0"/>
              <a:t>Безвозмездные поступления 8335653,8 рублей, что составляет 10 % от общего объема поступивших</a:t>
            </a:r>
          </a:p>
          <a:p>
            <a:r>
              <a:rPr lang="ru-RU" dirty="0"/>
              <a:t>средств.</a:t>
            </a:r>
          </a:p>
          <a:p>
            <a:r>
              <a:rPr lang="ru-RU" dirty="0"/>
              <a:t>Прочие субсидии бюджетам сельских поселений — 4935551,00</a:t>
            </a:r>
          </a:p>
          <a:p>
            <a:r>
              <a:rPr lang="ru-RU" dirty="0"/>
              <a:t>Субвенции бюджетам сельских поселений на осуществление первичного воинского учета на территориях, где отсутствуют военные комиссариаты - 89267,00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208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646</TotalTime>
  <Words>1029</Words>
  <Application>Microsoft Office PowerPoint</Application>
  <PresentationFormat>Экран (4:3)</PresentationFormat>
  <Paragraphs>155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Бюджет для граждан   к проекту решения Собрания депутатов  Селекционного сельсовета  Льговского района Курской области «Об исполнении бюджета муниципального образования Селекционного сельсовет Льговского района Курской области за 2021 год»  </vt:lpstr>
      <vt:lpstr>Что такое «Бюджет для граждан?» </vt:lpstr>
      <vt:lpstr>Презентация PowerPoint</vt:lpstr>
      <vt:lpstr>Составление бюджета основывается на: </vt:lpstr>
      <vt:lpstr>Бюджетный процесс –ежегодное формирование и исполнение бюджета:</vt:lpstr>
      <vt:lpstr>Доходы бюджета муниципального образования «Селекционный сельсовет»</vt:lpstr>
      <vt:lpstr>Основные параметры бюджета муниципального образования  «Селекционный сельсовет»  Льговского района Курской области  на 2021 год </vt:lpstr>
      <vt:lpstr>Структура налоговых и неналоговых доходов в 2021 году</vt:lpstr>
      <vt:lpstr>Презентация PowerPoint</vt:lpstr>
      <vt:lpstr>Презентация PowerPoint</vt:lpstr>
      <vt:lpstr>   </vt:lpstr>
      <vt:lpstr>Муниципальные  программы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Селекционный</dc:creator>
  <cp:lastModifiedBy>selekcion46@mail.ru</cp:lastModifiedBy>
  <cp:revision>46</cp:revision>
  <dcterms:created xsi:type="dcterms:W3CDTF">2023-03-03T06:31:06Z</dcterms:created>
  <dcterms:modified xsi:type="dcterms:W3CDTF">2023-03-07T08:48:54Z</dcterms:modified>
</cp:coreProperties>
</file>